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Default Extension="bin" ContentType="application/vnd.openxmlformats-officedocument.oleObject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Default Extension="vml" ContentType="application/vnd.openxmlformats-officedocument.vmlDrawing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3"/>
  </p:notesMasterIdLst>
  <p:handoutMasterIdLst>
    <p:handoutMasterId r:id="rId14"/>
  </p:handoutMasterIdLst>
  <p:sldIdLst>
    <p:sldId id="274" r:id="rId2"/>
    <p:sldId id="282" r:id="rId3"/>
    <p:sldId id="276" r:id="rId4"/>
    <p:sldId id="283" r:id="rId5"/>
    <p:sldId id="284" r:id="rId6"/>
    <p:sldId id="277" r:id="rId7"/>
    <p:sldId id="279" r:id="rId8"/>
    <p:sldId id="281" r:id="rId9"/>
    <p:sldId id="285" r:id="rId10"/>
    <p:sldId id="280" r:id="rId11"/>
    <p:sldId id="286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 xmlns="">
        <p14:section name="Section par défaut" id="{DF6FFFFD-D1C5-2A41-8A50-489F0B8F59DE}">
          <p14:sldIdLst>
            <p14:sldId id="258"/>
          </p14:sldIdLst>
        </p14:section>
        <p14:section name="Section sans titre" id="{8CDAA8C9-5561-394C-B4C6-16E856A7C082}">
          <p14:sldIdLst>
            <p14:sldId id="261"/>
            <p14:sldId id="263"/>
            <p14:sldId id="264"/>
            <p14:sldId id="268"/>
            <p14:sldId id="265"/>
            <p14:sldId id="269"/>
            <p14:sldId id="271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205" userDrawn="1">
          <p15:clr>
            <a:srgbClr val="A4A3A4"/>
          </p15:clr>
        </p15:guide>
        <p15:guide id="2" pos="354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1A1A"/>
    <a:srgbClr val="241E20"/>
    <a:srgbClr val="85BF42"/>
    <a:srgbClr val="D7D7D7"/>
    <a:srgbClr val="FC961F"/>
    <a:srgbClr val="41AAE6"/>
    <a:srgbClr val="EAEAEA"/>
    <a:srgbClr val="1DA9E6"/>
    <a:srgbClr val="1DB6FE"/>
    <a:srgbClr val="A8D357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89" autoAdjust="0"/>
    <p:restoredTop sz="94666"/>
  </p:normalViewPr>
  <p:slideViewPr>
    <p:cSldViewPr snapToGrid="0" snapToObjects="1" showGuides="1">
      <p:cViewPr>
        <p:scale>
          <a:sx n="125" d="100"/>
          <a:sy n="125" d="100"/>
        </p:scale>
        <p:origin x="-306" y="-78"/>
      </p:cViewPr>
      <p:guideLst>
        <p:guide orient="horz" pos="2205"/>
        <p:guide pos="354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82" d="100"/>
          <a:sy n="82" d="100"/>
        </p:scale>
        <p:origin x="3200" y="168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image" Target="../media/image5.wmf"/><Relationship Id="rId1" Type="http://schemas.openxmlformats.org/officeDocument/2006/relationships/image" Target="../media/image4.wmf"/><Relationship Id="rId5" Type="http://schemas.openxmlformats.org/officeDocument/2006/relationships/image" Target="../media/image8.wmf"/><Relationship Id="rId4" Type="http://schemas.openxmlformats.org/officeDocument/2006/relationships/image" Target="../media/image7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image" Target="../media/image10.wmf"/><Relationship Id="rId1" Type="http://schemas.openxmlformats.org/officeDocument/2006/relationships/image" Target="../media/image9.wmf"/><Relationship Id="rId6" Type="http://schemas.openxmlformats.org/officeDocument/2006/relationships/image" Target="../media/image14.wmf"/><Relationship Id="rId5" Type="http://schemas.openxmlformats.org/officeDocument/2006/relationships/image" Target="../media/image13.wmf"/><Relationship Id="rId4" Type="http://schemas.openxmlformats.org/officeDocument/2006/relationships/image" Target="../media/image12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image" Target="../media/image16.wmf"/><Relationship Id="rId1" Type="http://schemas.openxmlformats.org/officeDocument/2006/relationships/image" Target="../media/image15.wmf"/><Relationship Id="rId6" Type="http://schemas.openxmlformats.org/officeDocument/2006/relationships/image" Target="../media/image20.wmf"/><Relationship Id="rId5" Type="http://schemas.openxmlformats.org/officeDocument/2006/relationships/image" Target="../media/image19.wmf"/><Relationship Id="rId4" Type="http://schemas.openxmlformats.org/officeDocument/2006/relationships/image" Target="../media/image18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image" Target="../media/image22.wmf"/><Relationship Id="rId1" Type="http://schemas.openxmlformats.org/officeDocument/2006/relationships/image" Target="../media/image21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image" Target="../media/image25.wmf"/><Relationship Id="rId1" Type="http://schemas.openxmlformats.org/officeDocument/2006/relationships/image" Target="../media/image24.wmf"/><Relationship Id="rId5" Type="http://schemas.openxmlformats.org/officeDocument/2006/relationships/image" Target="../media/image28.wmf"/><Relationship Id="rId4" Type="http://schemas.openxmlformats.org/officeDocument/2006/relationships/image" Target="../media/image27.w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31.wmf"/><Relationship Id="rId1" Type="http://schemas.openxmlformats.org/officeDocument/2006/relationships/image" Target="../media/image30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EB105C-35EA-1640-97C3-38A1995AF5B8}" type="datetimeFigureOut">
              <a:rPr lang="fr-FR" smtClean="0"/>
              <a:pPr/>
              <a:t>13/10/2022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7432E-B973-FA4F-8A85-8BC19FA31155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593268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jpe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png>
</file>

<file path=ppt/media/image3.jpeg>
</file>

<file path=ppt/media/image30.wmf>
</file>

<file path=ppt/media/image31.wmf>
</file>

<file path=ppt/media/image32.jpeg>
</file>

<file path=ppt/media/image33.tiff>
</file>

<file path=ppt/media/image34.tiff>
</file>

<file path=ppt/media/image35.tif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235F4D-6435-B546-B0DF-5E663FE2CEE9}" type="datetimeFigureOut">
              <a:rPr lang="fr-FR" smtClean="0"/>
              <a:pPr/>
              <a:t>13/10/2022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260ADF-7449-CD4D-9F9E-E9479A861E93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335247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67435" y="852407"/>
            <a:ext cx="9686365" cy="480447"/>
          </a:xfrm>
        </p:spPr>
        <p:txBody>
          <a:bodyPr/>
          <a:lstStyle>
            <a:lvl1pPr>
              <a:defRPr>
                <a:latin typeface="Bell Gothic Black" panose="020B0706020202020204" pitchFamily="34" charset="0"/>
              </a:defRPr>
            </a:lvl1pPr>
          </a:lstStyle>
          <a:p>
            <a:r>
              <a:rPr lang="fr-FR" dirty="0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3886" y="2474259"/>
            <a:ext cx="10299914" cy="3702704"/>
          </a:xfr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latin typeface="Arial" charset="0"/>
                <a:ea typeface="Arial" charset="0"/>
                <a:cs typeface="Arial" charset="0"/>
              </a:defRPr>
            </a:lvl2pPr>
            <a:lvl3pPr>
              <a:defRPr>
                <a:latin typeface="Arial" charset="0"/>
                <a:ea typeface="Arial" charset="0"/>
                <a:cs typeface="Arial" charset="0"/>
              </a:defRPr>
            </a:lvl3pPr>
            <a:lvl4pPr>
              <a:defRPr>
                <a:latin typeface="Arial" charset="0"/>
                <a:ea typeface="Arial" charset="0"/>
                <a:cs typeface="Arial" charset="0"/>
              </a:defRPr>
            </a:lvl4pPr>
            <a:lvl5pPr>
              <a:defRPr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4E473-BC1F-6949-AA66-34BC94CEB966}" type="datetime1">
              <a:rPr lang="fr-CA" smtClean="0"/>
              <a:pPr/>
              <a:t>2022-10-13</a:t>
            </a:fld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5BEF6-907E-8645-873D-F11A9D8DFB7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4" name="Espace réservé du texte 13"/>
          <p:cNvSpPr>
            <a:spLocks noGrp="1"/>
          </p:cNvSpPr>
          <p:nvPr>
            <p:ph type="body" sz="quarter" idx="13"/>
          </p:nvPr>
        </p:nvSpPr>
        <p:spPr>
          <a:xfrm>
            <a:off x="1685365" y="1595445"/>
            <a:ext cx="9663953" cy="466725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14"/>
          </p:nvPr>
        </p:nvSpPr>
        <p:spPr>
          <a:xfrm>
            <a:off x="4038600" y="6484827"/>
            <a:ext cx="4114800" cy="365125"/>
          </a:xfr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20079812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Bell Gothic Black" panose="020B0706020202020204" pitchFamily="34" charset="0"/>
              </a:defRPr>
            </a:lvl1pPr>
          </a:lstStyle>
          <a:p>
            <a:r>
              <a:rPr lang="fr-FR" dirty="0" smtClean="0"/>
              <a:t>Cliquez et modifiez le titre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6428A-8FA5-E440-922D-145DAD6BEAE5}" type="datetime1">
              <a:rPr lang="fr-CA" smtClean="0"/>
              <a:pPr/>
              <a:t>2022-10-13</a:t>
            </a:fld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285BEF6-907E-8645-873D-F11A9D8DFB7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283879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57072-DB21-074C-BBCE-35D96DEDE97F}" type="datetime1">
              <a:rPr lang="fr-CA" smtClean="0"/>
              <a:pPr/>
              <a:t>2022-10-13</a:t>
            </a:fld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285BEF6-907E-8645-873D-F11A9D8DFB7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601072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Espace réservé de la date 11"/>
          <p:cNvSpPr>
            <a:spLocks noGrp="1"/>
          </p:cNvSpPr>
          <p:nvPr>
            <p:ph type="dt" sz="half" idx="10"/>
          </p:nvPr>
        </p:nvSpPr>
        <p:spPr>
          <a:xfrm>
            <a:off x="10538391" y="6549129"/>
            <a:ext cx="1595034" cy="323420"/>
          </a:xfrm>
        </p:spPr>
        <p:txBody>
          <a:bodyPr/>
          <a:lstStyle>
            <a:lvl1pPr algn="r">
              <a:defRPr/>
            </a:lvl1pPr>
          </a:lstStyle>
          <a:p>
            <a:fld id="{A7E441BF-9668-8D41-935A-D4F7D4FB57BA}" type="datetime1">
              <a:rPr lang="fr-CA" smtClean="0"/>
              <a:pPr/>
              <a:t>2022-10-13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14850992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23268" y="743919"/>
            <a:ext cx="9230532" cy="5889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689412"/>
            <a:ext cx="10515600" cy="3286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Cliquez pour modifier les styles du texte </a:t>
            </a:r>
            <a:r>
              <a:rPr lang="fr-FR" smtClean="0"/>
              <a:t>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556283" y="6504501"/>
            <a:ext cx="1595034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F0528F72-07FD-504F-BF9E-F9FA15D5E721}" type="datetime1">
              <a:rPr lang="fr-CA" smtClean="0"/>
              <a:pPr/>
              <a:t>2022-10-13</a:t>
            </a:fld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6975" y="6496457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5285BEF6-907E-8645-873D-F11A9D8DFB7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8" name="Rectangle 7"/>
          <p:cNvSpPr/>
          <p:nvPr userDrawn="1"/>
        </p:nvSpPr>
        <p:spPr>
          <a:xfrm>
            <a:off x="380010" y="0"/>
            <a:ext cx="11811990" cy="6435969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space réservé du pied de page 15"/>
          <p:cNvSpPr>
            <a:spLocks noGrp="1"/>
          </p:cNvSpPr>
          <p:nvPr>
            <p:ph type="ftr" sz="quarter" idx="3"/>
          </p:nvPr>
        </p:nvSpPr>
        <p:spPr>
          <a:xfrm>
            <a:off x="4038600" y="648482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pic>
        <p:nvPicPr>
          <p:cNvPr id="11" name="Image 10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59200" y="262800"/>
            <a:ext cx="1246869" cy="5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09751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697" r:id="rId4"/>
  </p:sldLayoutIdLst>
  <p:timing>
    <p:tnLst>
      <p:par>
        <p:cTn id="1" dur="indefinite" restart="never" nodeType="tmRoot"/>
      </p:par>
    </p:tnLst>
  </p:timing>
  <p:hf hdr="0" ft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rgbClr val="AC2836"/>
          </a:solidFill>
          <a:latin typeface="Bell Gothic Black" panose="020B0706020202020204" pitchFamily="34" charset="0"/>
          <a:ea typeface="Bell Gothic Black" panose="020B0706020202020204" pitchFamily="34" charset="0"/>
          <a:cs typeface="Bell Gothic Black" panose="020B0706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iduru/MEC8211_VetV/tree/main/Devoir1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tiff"/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4.bin"/><Relationship Id="rId5" Type="http://schemas.openxmlformats.org/officeDocument/2006/relationships/oleObject" Target="../embeddings/oleObject3.bin"/><Relationship Id="rId4" Type="http://schemas.openxmlformats.org/officeDocument/2006/relationships/oleObject" Target="../embeddings/oleObject2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.bin"/><Relationship Id="rId3" Type="http://schemas.openxmlformats.org/officeDocument/2006/relationships/oleObject" Target="../embeddings/oleObject6.bin"/><Relationship Id="rId7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9.bin"/><Relationship Id="rId5" Type="http://schemas.openxmlformats.org/officeDocument/2006/relationships/oleObject" Target="../embeddings/oleObject8.bin"/><Relationship Id="rId4" Type="http://schemas.openxmlformats.org/officeDocument/2006/relationships/oleObject" Target="../embeddings/oleObject7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7.bin"/><Relationship Id="rId3" Type="http://schemas.openxmlformats.org/officeDocument/2006/relationships/oleObject" Target="../embeddings/oleObject12.bin"/><Relationship Id="rId7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15.bin"/><Relationship Id="rId5" Type="http://schemas.openxmlformats.org/officeDocument/2006/relationships/oleObject" Target="../embeddings/oleObject14.bin"/><Relationship Id="rId4" Type="http://schemas.openxmlformats.org/officeDocument/2006/relationships/oleObject" Target="../embeddings/oleObject13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oleObject" Target="../embeddings/oleObject20.bin"/><Relationship Id="rId4" Type="http://schemas.openxmlformats.org/officeDocument/2006/relationships/oleObject" Target="../embeddings/oleObject19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7" Type="http://schemas.openxmlformats.org/officeDocument/2006/relationships/oleObject" Target="../embeddings/oleObject2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24.bin"/><Relationship Id="rId5" Type="http://schemas.openxmlformats.org/officeDocument/2006/relationships/oleObject" Target="../embeddings/oleObject23.bin"/><Relationship Id="rId4" Type="http://schemas.openxmlformats.org/officeDocument/2006/relationships/oleObject" Target="../embeddings/oleObject22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iduru/MEC8211_VetV/tree/main/Devoir1/FickDF.m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oleObject" Target="../embeddings/oleObject27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5774" y="743919"/>
            <a:ext cx="9038226" cy="1427781"/>
          </a:xfrm>
        </p:spPr>
        <p:txBody>
          <a:bodyPr/>
          <a:lstStyle/>
          <a:p>
            <a:r>
              <a:rPr lang="fr-CA" u="sng" cap="all" dirty="0" smtClean="0"/>
              <a:t>DEVOIR 1 – VÉRIFICATION DE CODE</a:t>
            </a:r>
            <a:endParaRPr lang="en-US" u="sng" cap="all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952500" y="6504501"/>
            <a:ext cx="11198817" cy="323420"/>
          </a:xfrm>
        </p:spPr>
        <p:txBody>
          <a:bodyPr/>
          <a:lstStyle/>
          <a:p>
            <a:pPr algn="ctr"/>
            <a:r>
              <a:rPr lang="fr-FR" dirty="0" smtClean="0"/>
              <a:t>MEC8211 – Vérification et Validation en modélisation numérique</a:t>
            </a:r>
            <a:endParaRPr lang="fr-FR" dirty="0"/>
          </a:p>
        </p:txBody>
      </p:sp>
      <p:sp>
        <p:nvSpPr>
          <p:cNvPr id="7" name="ZoneTexte 6"/>
          <p:cNvSpPr txBox="1"/>
          <p:nvPr/>
        </p:nvSpPr>
        <p:spPr>
          <a:xfrm>
            <a:off x="593454" y="2074605"/>
            <a:ext cx="80019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Diffusion du </a:t>
            </a:r>
            <a:r>
              <a:rPr lang="en-US" sz="2400" b="1" dirty="0" err="1" smtClean="0"/>
              <a:t>sel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dans</a:t>
            </a:r>
            <a:r>
              <a:rPr lang="en-US" sz="2400" b="1" dirty="0" smtClean="0"/>
              <a:t> un </a:t>
            </a:r>
            <a:r>
              <a:rPr lang="en-US" sz="2400" b="1" dirty="0" err="1" smtClean="0"/>
              <a:t>pilier</a:t>
            </a:r>
            <a:r>
              <a:rPr lang="en-US" sz="2400" b="1" dirty="0" smtClean="0"/>
              <a:t> de </a:t>
            </a:r>
            <a:r>
              <a:rPr lang="en-US" sz="2400" b="1" dirty="0" err="1" smtClean="0"/>
              <a:t>béton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poreux</a:t>
            </a:r>
            <a:endParaRPr lang="en-US" sz="2400" b="1" dirty="0"/>
          </a:p>
        </p:txBody>
      </p:sp>
      <p:sp>
        <p:nvSpPr>
          <p:cNvPr id="8" name="ZoneTexte 7"/>
          <p:cNvSpPr txBox="1"/>
          <p:nvPr/>
        </p:nvSpPr>
        <p:spPr>
          <a:xfrm>
            <a:off x="8755379" y="4597701"/>
            <a:ext cx="2910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Atchafalaya Basin Bridge, I-10, Whiskey Bay</a:t>
            </a:r>
          </a:p>
          <a:p>
            <a:r>
              <a:rPr lang="en-US" sz="800" dirty="0" smtClean="0"/>
              <a:t>[© MICHAELAT1, CC BY-SA 3.0, via Wikimedia Commons]</a:t>
            </a:r>
          </a:p>
          <a:p>
            <a:endParaRPr lang="en-US" sz="800" dirty="0"/>
          </a:p>
        </p:txBody>
      </p:sp>
      <p:cxnSp>
        <p:nvCxnSpPr>
          <p:cNvPr id="10" name="Connecteur droit 9"/>
          <p:cNvCxnSpPr/>
          <p:nvPr/>
        </p:nvCxnSpPr>
        <p:spPr>
          <a:xfrm>
            <a:off x="593454" y="3131820"/>
            <a:ext cx="7841886" cy="0"/>
          </a:xfrm>
          <a:prstGeom prst="line">
            <a:avLst/>
          </a:prstGeom>
          <a:ln w="19050">
            <a:solidFill>
              <a:srgbClr val="241E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re 1"/>
          <p:cNvSpPr txBox="1">
            <a:spLocks/>
          </p:cNvSpPr>
          <p:nvPr/>
        </p:nvSpPr>
        <p:spPr>
          <a:xfrm>
            <a:off x="105774" y="3131820"/>
            <a:ext cx="9038226" cy="14277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CA" sz="2000" b="1" i="0" u="none" strike="noStrike" kern="1200" spc="0" normalizeH="0" noProof="0" dirty="0" err="1" smtClean="0">
                <a:ln>
                  <a:noFill/>
                </a:ln>
                <a:solidFill>
                  <a:srgbClr val="AC2836"/>
                </a:solidFill>
                <a:effectLst/>
                <a:uLnTx/>
                <a:uFillTx/>
                <a:latin typeface="Bell Gothic Black" panose="020B0706020202020204" pitchFamily="34" charset="0"/>
                <a:ea typeface="Bell Gothic Black" panose="020B0706020202020204" pitchFamily="34" charset="0"/>
                <a:cs typeface="Bell Gothic Black" panose="020B0706020202020204" pitchFamily="34" charset="0"/>
              </a:rPr>
              <a:t>Eduards</a:t>
            </a:r>
            <a:r>
              <a:rPr kumimoji="0" lang="fr-CA" sz="2000" b="1" i="0" u="none" strike="noStrike" kern="1200" spc="0" normalizeH="0" noProof="0" dirty="0" smtClean="0">
                <a:ln>
                  <a:noFill/>
                </a:ln>
                <a:solidFill>
                  <a:srgbClr val="AC2836"/>
                </a:solidFill>
                <a:effectLst/>
                <a:uLnTx/>
                <a:uFillTx/>
                <a:latin typeface="Bell Gothic Black" panose="020B0706020202020204" pitchFamily="34" charset="0"/>
                <a:ea typeface="Bell Gothic Black" panose="020B0706020202020204" pitchFamily="34" charset="0"/>
                <a:cs typeface="Bell Gothic Black" panose="020B0706020202020204" pitchFamily="34" charset="0"/>
              </a:rPr>
              <a:t> Blandin 1893699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CA" sz="2000" b="1" i="0" u="none" strike="noStrike" kern="1200" spc="0" normalizeH="0" noProof="0" dirty="0" smtClean="0">
                <a:ln>
                  <a:noFill/>
                </a:ln>
                <a:solidFill>
                  <a:srgbClr val="AC2836"/>
                </a:solidFill>
                <a:effectLst/>
                <a:uLnTx/>
                <a:uFillTx/>
                <a:latin typeface="Bell Gothic Black" panose="020B0706020202020204" pitchFamily="34" charset="0"/>
                <a:ea typeface="Bell Gothic Black" panose="020B0706020202020204" pitchFamily="34" charset="0"/>
                <a:cs typeface="Bell Gothic Black" panose="020B0706020202020204" pitchFamily="34" charset="0"/>
              </a:rPr>
              <a:t>Jacques Desfossés 61902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CA" sz="2000" b="1" dirty="0" smtClean="0">
                <a:solidFill>
                  <a:srgbClr val="AC2836"/>
                </a:solidFill>
                <a:latin typeface="Bell Gothic Black" panose="020B0706020202020204" pitchFamily="34" charset="0"/>
                <a:ea typeface="Bell Gothic Black" panose="020B0706020202020204" pitchFamily="34" charset="0"/>
                <a:cs typeface="Bell Gothic Black" panose="020B0706020202020204" pitchFamily="34" charset="0"/>
              </a:rPr>
              <a:t>Timothée </a:t>
            </a:r>
            <a:r>
              <a:rPr lang="fr-CA" sz="2000" b="1" dirty="0" err="1" smtClean="0">
                <a:solidFill>
                  <a:srgbClr val="AC2836"/>
                </a:solidFill>
                <a:latin typeface="Bell Gothic Black" panose="020B0706020202020204" pitchFamily="34" charset="0"/>
                <a:ea typeface="Bell Gothic Black" panose="020B0706020202020204" pitchFamily="34" charset="0"/>
                <a:cs typeface="Bell Gothic Black" panose="020B0706020202020204" pitchFamily="34" charset="0"/>
              </a:rPr>
              <a:t>Duruisseau</a:t>
            </a:r>
            <a:r>
              <a:rPr lang="fr-CA" sz="2000" b="1" dirty="0" smtClean="0">
                <a:solidFill>
                  <a:srgbClr val="AC2836"/>
                </a:solidFill>
                <a:latin typeface="Bell Gothic Black" panose="020B0706020202020204" pitchFamily="34" charset="0"/>
                <a:ea typeface="Bell Gothic Black" panose="020B0706020202020204" pitchFamily="34" charset="0"/>
                <a:cs typeface="Bell Gothic Black" panose="020B0706020202020204" pitchFamily="34" charset="0"/>
              </a:rPr>
              <a:t> 1949883</a:t>
            </a:r>
            <a:endParaRPr kumimoji="0" lang="fr-CA" sz="2000" b="1" i="0" u="none" strike="noStrike" kern="1200" spc="0" normalizeH="0" noProof="0" dirty="0" smtClean="0">
              <a:ln>
                <a:noFill/>
              </a:ln>
              <a:solidFill>
                <a:srgbClr val="AC2836"/>
              </a:solidFill>
              <a:effectLst/>
              <a:uLnTx/>
              <a:uFillTx/>
              <a:latin typeface="Bell Gothic Black" panose="020B0706020202020204" pitchFamily="34" charset="0"/>
              <a:ea typeface="Bell Gothic Black" panose="020B0706020202020204" pitchFamily="34" charset="0"/>
              <a:cs typeface="Bell Gothic Black" panose="020B0706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812636" y="4559601"/>
            <a:ext cx="60216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  <a:hlinkClick r:id="rId3"/>
              </a:rPr>
              <a:t>https://github.com/tiduru/MEC8211_VetV/tree/main/Devoir1</a:t>
            </a:r>
            <a:endParaRPr lang="en-US" dirty="0">
              <a:solidFill>
                <a:srgbClr val="0070C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F) SCHÉMAS DE DIFFÉRENCIATION D’ORDRE 2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 smtClean="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9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/>
          <p:cNvSpPr txBox="1"/>
          <p:nvPr/>
        </p:nvSpPr>
        <p:spPr>
          <a:xfrm>
            <a:off x="678179" y="1501140"/>
            <a:ext cx="11894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eriod"/>
            </a:pPr>
            <a:r>
              <a:rPr lang="fr-CA" dirty="0" smtClean="0"/>
              <a:t>Pour le schéma d’ordre 2, l’approximation avant « de </a:t>
            </a:r>
            <a:r>
              <a:rPr lang="fr-CA" dirty="0" err="1" smtClean="0"/>
              <a:t>Gear</a:t>
            </a:r>
            <a:r>
              <a:rPr lang="fr-CA" dirty="0" smtClean="0"/>
              <a:t> » est utilisée pour la condition frontière de Neumann.</a:t>
            </a:r>
          </a:p>
        </p:txBody>
      </p:sp>
      <p:pic>
        <p:nvPicPr>
          <p:cNvPr id="5122" name="Picture 2" descr="C:\Users\Jacques\Documents\MAITRISE_AERO\MEC8211\Devoir1\O2_transient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12179" y="2409465"/>
            <a:ext cx="5256824" cy="3942618"/>
          </a:xfrm>
          <a:prstGeom prst="rect">
            <a:avLst/>
          </a:prstGeom>
          <a:noFill/>
        </p:spPr>
      </p:pic>
      <p:pic>
        <p:nvPicPr>
          <p:cNvPr id="5123" name="Picture 3" descr="C:\Users\Jacques\Documents\MAITRISE_AERO\MEC8211\Devoir1\O2_directe.t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78179" y="2351583"/>
            <a:ext cx="5334000" cy="40005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F) SCHÉMAS DE DIFFÉRENCIATION D’ORDRE 2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 smtClean="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9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/>
          <p:cNvSpPr txBox="1"/>
          <p:nvPr/>
        </p:nvSpPr>
        <p:spPr>
          <a:xfrm>
            <a:off x="678179" y="1501140"/>
            <a:ext cx="9951721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fr-CA" dirty="0" smtClean="0"/>
              <a:t>b.  Les méthodes </a:t>
            </a:r>
            <a:r>
              <a:rPr lang="fr-CA" b="1" dirty="0" smtClean="0"/>
              <a:t>directe</a:t>
            </a:r>
            <a:r>
              <a:rPr lang="fr-CA" dirty="0" smtClean="0"/>
              <a:t> et </a:t>
            </a:r>
            <a:r>
              <a:rPr lang="fr-CA" b="1" dirty="0" smtClean="0"/>
              <a:t>transitoire</a:t>
            </a:r>
            <a:r>
              <a:rPr lang="fr-CA" dirty="0" smtClean="0"/>
              <a:t> ont les propriétés suivantes:</a:t>
            </a:r>
          </a:p>
          <a:p>
            <a:pPr marL="800100" lvl="1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/>
              <a:t>Erreur obtenue de l’ordre de la </a:t>
            </a:r>
            <a:r>
              <a:rPr lang="fr-CA" b="1" dirty="0" smtClean="0">
                <a:solidFill>
                  <a:srgbClr val="FF0000"/>
                </a:solidFill>
              </a:rPr>
              <a:t>précision machine </a:t>
            </a:r>
            <a:r>
              <a:rPr lang="fr-CA" dirty="0" smtClean="0"/>
              <a:t>(erreurs </a:t>
            </a:r>
            <a:r>
              <a:rPr lang="en-US" dirty="0" smtClean="0"/>
              <a:t>&lt;</a:t>
            </a:r>
            <a:r>
              <a:rPr lang="fr-CA" dirty="0" smtClean="0"/>
              <a:t> </a:t>
            </a:r>
            <a:r>
              <a:rPr lang="fr-CA" dirty="0" smtClean="0"/>
              <a:t>1E-14 </a:t>
            </a:r>
            <a:r>
              <a:rPr lang="fr-CA" dirty="0" smtClean="0"/>
              <a:t>pour </a:t>
            </a:r>
            <a:r>
              <a:rPr lang="fr-CA" dirty="0" err="1" smtClean="0"/>
              <a:t>h</a:t>
            </a:r>
            <a:r>
              <a:rPr lang="fr-CA" sz="1200" dirty="0" err="1" smtClean="0"/>
              <a:t>min</a:t>
            </a:r>
            <a:r>
              <a:rPr lang="fr-CA" dirty="0" smtClean="0"/>
              <a:t>)</a:t>
            </a:r>
          </a:p>
          <a:p>
            <a:pPr marL="800100" lvl="1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>
                <a:latin typeface="Calibri"/>
                <a:cs typeface="Calibri"/>
              </a:rPr>
              <a:t>Pour h&lt;0.1 m, l’erreur augmente lorsque le pas de temps diminue. C’est donc l’</a:t>
            </a:r>
            <a:r>
              <a:rPr lang="fr-CA" b="1" dirty="0" smtClean="0">
                <a:solidFill>
                  <a:srgbClr val="FF0000"/>
                </a:solidFill>
                <a:latin typeface="Calibri"/>
                <a:cs typeface="Calibri"/>
              </a:rPr>
              <a:t>erreur de représentation des nombres</a:t>
            </a:r>
            <a:r>
              <a:rPr lang="fr-CA" dirty="0" smtClean="0">
                <a:latin typeface="Calibri"/>
                <a:cs typeface="Calibri"/>
              </a:rPr>
              <a:t> qui domine.</a:t>
            </a:r>
          </a:p>
          <a:p>
            <a:pPr marL="800100" lvl="1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>
                <a:latin typeface="Calibri"/>
                <a:cs typeface="Calibri"/>
              </a:rPr>
              <a:t>Pour la méthode transitoire, la solution obtenue contient aussi une erreur associée au fait que l’on n’atteint qu’</a:t>
            </a:r>
            <a:r>
              <a:rPr lang="fr-CA" b="1" dirty="0" smtClean="0">
                <a:solidFill>
                  <a:srgbClr val="FF0000"/>
                </a:solidFill>
                <a:latin typeface="Calibri"/>
                <a:cs typeface="Calibri"/>
              </a:rPr>
              <a:t>asymptotiquement</a:t>
            </a:r>
            <a:r>
              <a:rPr lang="fr-CA" dirty="0" smtClean="0">
                <a:latin typeface="Calibri"/>
                <a:cs typeface="Calibri"/>
              </a:rPr>
              <a:t> la solution stationnaire</a:t>
            </a:r>
            <a:r>
              <a:rPr lang="fr-CA" dirty="0" smtClean="0">
                <a:latin typeface="Calibri"/>
                <a:cs typeface="Calibri"/>
              </a:rPr>
              <a:t>.</a:t>
            </a:r>
            <a:endParaRPr lang="fr-CA" dirty="0" smtClean="0">
              <a:latin typeface="Calibri"/>
              <a:cs typeface="Calibri"/>
            </a:endParaRPr>
          </a:p>
        </p:txBody>
      </p:sp>
      <p:pic>
        <p:nvPicPr>
          <p:cNvPr id="10" name="Picture 4" descr="142,845 Check Mark Stock Photos, Pictures &amp; Royalty-Free Images - iStock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7690" y="4646712"/>
            <a:ext cx="1043940" cy="1043940"/>
          </a:xfrm>
          <a:prstGeom prst="rect">
            <a:avLst/>
          </a:prstGeom>
          <a:noFill/>
        </p:spPr>
      </p:pic>
      <p:sp>
        <p:nvSpPr>
          <p:cNvPr id="12" name="ZoneTexte 11"/>
          <p:cNvSpPr txBox="1"/>
          <p:nvPr/>
        </p:nvSpPr>
        <p:spPr>
          <a:xfrm>
            <a:off x="1611630" y="4908648"/>
            <a:ext cx="8675370" cy="646331"/>
          </a:xfrm>
          <a:prstGeom prst="rect">
            <a:avLst/>
          </a:prstGeom>
          <a:noFill/>
          <a:ln w="158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 smtClean="0"/>
              <a:t>Le schéma d’ordre 2 est du m</a:t>
            </a:r>
            <a:r>
              <a:rPr lang="fr-CA" dirty="0" err="1" smtClean="0"/>
              <a:t>ême</a:t>
            </a:r>
            <a:r>
              <a:rPr lang="fr-CA" dirty="0" smtClean="0"/>
              <a:t> ordre que le problème stationnaire elliptique. La solution par différences finies est donc très précise, car l’erreur de discrétisation est minime.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A) SIMPLIFIER ET ÉTABLIR LE </a:t>
            </a:r>
            <a:r>
              <a:rPr lang="fr-CA" cap="all" dirty="0" err="1" smtClean="0"/>
              <a:t>PROBLèME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1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/>
          <p:cNvSpPr txBox="1"/>
          <p:nvPr/>
        </p:nvSpPr>
        <p:spPr>
          <a:xfrm>
            <a:off x="670560" y="1417320"/>
            <a:ext cx="1068324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eriod"/>
            </a:pPr>
            <a:r>
              <a:rPr lang="fr-CA" dirty="0" smtClean="0"/>
              <a:t>L’équation		     est de type </a:t>
            </a:r>
            <a:r>
              <a:rPr lang="fr-CA" b="1" dirty="0" smtClean="0">
                <a:solidFill>
                  <a:srgbClr val="FF0000"/>
                </a:solidFill>
              </a:rPr>
              <a:t>parabolique</a:t>
            </a:r>
            <a:endParaRPr lang="fr-CA" dirty="0" smtClean="0"/>
          </a:p>
          <a:p>
            <a:pPr marL="342900" indent="-342900">
              <a:buAutoNum type="alphaLcPeriod"/>
            </a:pPr>
            <a:endParaRPr lang="fr-CA" dirty="0" smtClean="0"/>
          </a:p>
          <a:p>
            <a:pPr marL="342900" indent="-342900">
              <a:buAutoNum type="alphaLcPeriod"/>
            </a:pPr>
            <a:r>
              <a:rPr lang="fr-CA" dirty="0" smtClean="0"/>
              <a:t>En coordonnées cylindriques, l’équation devient </a:t>
            </a:r>
          </a:p>
          <a:p>
            <a:pPr marL="342900" indent="-342900">
              <a:buAutoNum type="alphaLcPeriod"/>
            </a:pPr>
            <a:endParaRPr lang="fr-CA" dirty="0" smtClean="0"/>
          </a:p>
          <a:p>
            <a:pPr marL="800100" lvl="1" indent="-342900">
              <a:buFont typeface="Wingdings" pitchFamily="2" charset="2"/>
              <a:buChar char="§"/>
            </a:pPr>
            <a:r>
              <a:rPr lang="fr-CA" dirty="0" smtClean="0"/>
              <a:t>Nous sommes en présence d’une </a:t>
            </a:r>
            <a:r>
              <a:rPr lang="fr-CA" b="1" dirty="0" smtClean="0">
                <a:solidFill>
                  <a:srgbClr val="FF0000"/>
                </a:solidFill>
              </a:rPr>
              <a:t>symétrie axiale de révolution</a:t>
            </a:r>
            <a:r>
              <a:rPr lang="fr-CA" dirty="0" smtClean="0"/>
              <a:t> </a:t>
            </a:r>
          </a:p>
          <a:p>
            <a:pPr marL="800100" lvl="1" indent="-342900"/>
            <a:endParaRPr lang="fr-CA" dirty="0" smtClean="0"/>
          </a:p>
          <a:p>
            <a:pPr marL="800100" lvl="1" indent="-342900">
              <a:buFont typeface="Wingdings" pitchFamily="2" charset="2"/>
              <a:buChar char="§"/>
            </a:pPr>
            <a:r>
              <a:rPr lang="fr-CA" dirty="0" smtClean="0"/>
              <a:t>On réduit le problème à une </a:t>
            </a:r>
            <a:r>
              <a:rPr lang="fr-CA" b="1" dirty="0" smtClean="0">
                <a:solidFill>
                  <a:srgbClr val="FF0000"/>
                </a:solidFill>
              </a:rPr>
              <a:t>diffusion radiale seulement</a:t>
            </a:r>
            <a:r>
              <a:rPr lang="fr-CA" dirty="0" smtClean="0"/>
              <a:t> , i.e.</a:t>
            </a:r>
          </a:p>
          <a:p>
            <a:pPr marL="1257300" lvl="2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/>
              <a:t>Cylindre infiniment haut</a:t>
            </a:r>
          </a:p>
          <a:p>
            <a:pPr marL="1257300" lvl="2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/>
              <a:t>Concentration constante       à la surface du pilier</a:t>
            </a:r>
          </a:p>
          <a:p>
            <a:pPr marL="1257300" lvl="2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/>
              <a:t>Flux nul en r=0</a:t>
            </a:r>
          </a:p>
          <a:p>
            <a:pPr marL="1257300" lvl="2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/>
              <a:t>Concentration initiale nulle à l’intérieur du pilier</a:t>
            </a:r>
          </a:p>
          <a:p>
            <a:pPr marL="1257300" lvl="2" indent="-342900">
              <a:buFont typeface="Arial" pitchFamily="34" charset="0"/>
              <a:buChar char="•"/>
            </a:pPr>
            <a:endParaRPr lang="fr-CA" dirty="0" smtClean="0"/>
          </a:p>
          <a:p>
            <a:pPr marL="800100" lvl="1" indent="-342900"/>
            <a:endParaRPr lang="fr-CA" dirty="0" smtClean="0"/>
          </a:p>
          <a:p>
            <a:pPr marL="800100" lvl="1" indent="-342900"/>
            <a:r>
              <a:rPr lang="fr-CA" dirty="0" smtClean="0"/>
              <a:t>L’équation simplifiée est</a:t>
            </a:r>
          </a:p>
          <a:p>
            <a:pPr marL="342900" indent="-342900">
              <a:buAutoNum type="alphaLcPeriod"/>
            </a:pPr>
            <a:endParaRPr lang="fr-CA" dirty="0" smtClean="0"/>
          </a:p>
        </p:txBody>
      </p:sp>
      <p:graphicFrame>
        <p:nvGraphicFramePr>
          <p:cNvPr id="7" name="Objet 6"/>
          <p:cNvGraphicFramePr>
            <a:graphicFrameLocks noChangeAspect="1"/>
          </p:cNvGraphicFramePr>
          <p:nvPr/>
        </p:nvGraphicFramePr>
        <p:xfrm>
          <a:off x="2156778" y="1363980"/>
          <a:ext cx="1485900" cy="508000"/>
        </p:xfrm>
        <a:graphic>
          <a:graphicData uri="http://schemas.openxmlformats.org/presentationml/2006/ole">
            <p:oleObj spid="_x0000_s2050" name="Equation" r:id="rId3" imgW="1485720" imgH="507960" progId="Equation.DSMT4">
              <p:embed/>
            </p:oleObj>
          </a:graphicData>
        </a:graphic>
      </p:graphicFrame>
      <p:graphicFrame>
        <p:nvGraphicFramePr>
          <p:cNvPr id="1027" name="Object 3"/>
          <p:cNvGraphicFramePr>
            <a:graphicFrameLocks noChangeAspect="1"/>
          </p:cNvGraphicFramePr>
          <p:nvPr/>
        </p:nvGraphicFramePr>
        <p:xfrm>
          <a:off x="5668010" y="1849120"/>
          <a:ext cx="3632200" cy="609600"/>
        </p:xfrm>
        <a:graphic>
          <a:graphicData uri="http://schemas.openxmlformats.org/presentationml/2006/ole">
            <p:oleObj spid="_x0000_s2051" name="Equation" r:id="rId4" imgW="3632040" imgH="609480" progId="Equation.DSMT4">
              <p:embed/>
            </p:oleObj>
          </a:graphicData>
        </a:graphic>
      </p:graphicFrame>
      <p:graphicFrame>
        <p:nvGraphicFramePr>
          <p:cNvPr id="1028" name="Object 4"/>
          <p:cNvGraphicFramePr>
            <a:graphicFrameLocks noChangeAspect="1"/>
          </p:cNvGraphicFramePr>
          <p:nvPr/>
        </p:nvGraphicFramePr>
        <p:xfrm>
          <a:off x="3673475" y="5265420"/>
          <a:ext cx="5376863" cy="873125"/>
        </p:xfrm>
        <a:graphic>
          <a:graphicData uri="http://schemas.openxmlformats.org/presentationml/2006/ole">
            <p:oleObj spid="_x0000_s2052" name="Equation" r:id="rId5" imgW="3835080" imgH="622080" progId="Equation.DSMT4">
              <p:embed/>
            </p:oleObj>
          </a:graphicData>
        </a:graphic>
      </p:graphicFrame>
      <p:graphicFrame>
        <p:nvGraphicFramePr>
          <p:cNvPr id="2056" name="Object 8"/>
          <p:cNvGraphicFramePr>
            <a:graphicFrameLocks noChangeAspect="1"/>
          </p:cNvGraphicFramePr>
          <p:nvPr/>
        </p:nvGraphicFramePr>
        <p:xfrm>
          <a:off x="4367213" y="3908743"/>
          <a:ext cx="228600" cy="279400"/>
        </p:xfrm>
        <a:graphic>
          <a:graphicData uri="http://schemas.openxmlformats.org/presentationml/2006/ole">
            <p:oleObj spid="_x0000_s2056" name="Equation" r:id="rId6" imgW="228600" imgH="279360" progId="Equation.DSMT4">
              <p:embed/>
            </p:oleObj>
          </a:graphicData>
        </a:graphic>
      </p:graphicFrame>
      <p:graphicFrame>
        <p:nvGraphicFramePr>
          <p:cNvPr id="2057" name="Object 9"/>
          <p:cNvGraphicFramePr>
            <a:graphicFrameLocks noChangeAspect="1"/>
          </p:cNvGraphicFramePr>
          <p:nvPr/>
        </p:nvGraphicFramePr>
        <p:xfrm>
          <a:off x="7391718" y="3142933"/>
          <a:ext cx="1612900" cy="254000"/>
        </p:xfrm>
        <a:graphic>
          <a:graphicData uri="http://schemas.openxmlformats.org/presentationml/2006/ole">
            <p:oleObj spid="_x0000_s2057" name="Equation" r:id="rId7" imgW="1612800" imgH="253800" progId="Equation.DSMT4">
              <p:embed/>
            </p:oleObj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A) SIMPLIFIER ET ÉTABLIR LE </a:t>
            </a:r>
            <a:r>
              <a:rPr lang="fr-CA" cap="all" dirty="0" err="1" smtClean="0"/>
              <a:t>PROBLèME</a:t>
            </a:r>
            <a:r>
              <a:rPr lang="fr-CA" cap="all" dirty="0" smtClean="0"/>
              <a:t> (suite)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2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/>
          <p:cNvSpPr txBox="1"/>
          <p:nvPr/>
        </p:nvSpPr>
        <p:spPr>
          <a:xfrm>
            <a:off x="670560" y="1645920"/>
            <a:ext cx="10683240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eriod" startAt="3"/>
            </a:pPr>
            <a:r>
              <a:rPr lang="fr-CA" dirty="0" smtClean="0"/>
              <a:t>Discrétisation du domaine pour </a:t>
            </a:r>
            <a:r>
              <a:rPr lang="fr-CA" b="1" dirty="0" smtClean="0"/>
              <a:t>5 nœuds</a:t>
            </a:r>
          </a:p>
          <a:p>
            <a:pPr marL="342900" indent="-342900">
              <a:buAutoNum type="alphaLcPeriod" startAt="3"/>
            </a:pPr>
            <a:endParaRPr lang="fr-CA" dirty="0" smtClean="0"/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Intervalles </a:t>
            </a:r>
            <a:r>
              <a:rPr lang="fr-CA" b="1" dirty="0" smtClean="0">
                <a:solidFill>
                  <a:srgbClr val="FF0000"/>
                </a:solidFill>
              </a:rPr>
              <a:t>constants 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Position sur l’axe r:</a:t>
            </a:r>
          </a:p>
          <a:p>
            <a:pPr marL="342900" indent="-342900">
              <a:buAutoNum type="alphaLcPeriod"/>
            </a:pPr>
            <a:endParaRPr lang="fr-CA" dirty="0" smtClean="0"/>
          </a:p>
          <a:p>
            <a:pPr marL="342900" indent="-342900">
              <a:buAutoNum type="alphaLcPeriod" startAt="4"/>
            </a:pPr>
            <a:r>
              <a:rPr lang="fr-CA" dirty="0" smtClean="0"/>
              <a:t>i) Conditions frontières</a:t>
            </a:r>
          </a:p>
          <a:p>
            <a:pPr marL="1257300" lvl="2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Condition frontière de </a:t>
            </a:r>
            <a:r>
              <a:rPr lang="fr-CA" b="1" dirty="0" smtClean="0">
                <a:solidFill>
                  <a:srgbClr val="FF0000"/>
                </a:solidFill>
              </a:rPr>
              <a:t>Dirichlet</a:t>
            </a:r>
            <a:r>
              <a:rPr lang="fr-CA" dirty="0" smtClean="0"/>
              <a:t>: 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endParaRPr lang="fr-CA" dirty="0" smtClean="0"/>
          </a:p>
          <a:p>
            <a:pPr marL="1257300" lvl="2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Condition frontière de </a:t>
            </a:r>
            <a:r>
              <a:rPr lang="fr-CA" b="1" dirty="0" smtClean="0">
                <a:solidFill>
                  <a:srgbClr val="FF0000"/>
                </a:solidFill>
              </a:rPr>
              <a:t>Neumann</a:t>
            </a:r>
            <a:r>
              <a:rPr lang="fr-CA" dirty="0" smtClean="0"/>
              <a:t>: </a:t>
            </a:r>
          </a:p>
          <a:p>
            <a:pPr marL="800100" lvl="1" indent="-342900">
              <a:buAutoNum type="alphaLcPeriod" startAt="4"/>
            </a:pPr>
            <a:endParaRPr lang="fr-CA" dirty="0" smtClean="0"/>
          </a:p>
          <a:p>
            <a:pPr marL="342900" indent="-342900"/>
            <a:r>
              <a:rPr lang="fr-CA" dirty="0" smtClean="0"/>
              <a:t>	ii) Conditions initiales</a:t>
            </a:r>
          </a:p>
          <a:p>
            <a:pPr marL="342900" indent="-342900"/>
            <a:endParaRPr lang="fr-CA" dirty="0" smtClean="0"/>
          </a:p>
          <a:p>
            <a:pPr marL="1257300" lvl="2" indent="-342900">
              <a:buFont typeface="Wingdings" pitchFamily="2" charset="2"/>
              <a:buChar char="§"/>
            </a:pPr>
            <a:r>
              <a:rPr lang="fr-CA" dirty="0" smtClean="0"/>
              <a:t> Concentration initiale </a:t>
            </a:r>
            <a:r>
              <a:rPr lang="fr-CA" b="1" dirty="0" smtClean="0">
                <a:solidFill>
                  <a:srgbClr val="FF0000"/>
                </a:solidFill>
              </a:rPr>
              <a:t>nulle</a:t>
            </a:r>
            <a:r>
              <a:rPr lang="fr-CA" dirty="0" smtClean="0"/>
              <a:t>:</a:t>
            </a:r>
            <a:endParaRPr lang="en-US" b="1" dirty="0">
              <a:solidFill>
                <a:srgbClr val="FF0000"/>
              </a:solidFill>
            </a:endParaRPr>
          </a:p>
        </p:txBody>
      </p:sp>
      <p:grpSp>
        <p:nvGrpSpPr>
          <p:cNvPr id="40" name="Groupe 39"/>
          <p:cNvGrpSpPr/>
          <p:nvPr/>
        </p:nvGrpSpPr>
        <p:grpSpPr>
          <a:xfrm>
            <a:off x="7448052" y="1806395"/>
            <a:ext cx="3916680" cy="3801745"/>
            <a:chOff x="5212080" y="1730375"/>
            <a:chExt cx="3916680" cy="3801745"/>
          </a:xfrm>
        </p:grpSpPr>
        <p:grpSp>
          <p:nvGrpSpPr>
            <p:cNvPr id="30" name="Groupe 29"/>
            <p:cNvGrpSpPr/>
            <p:nvPr/>
          </p:nvGrpSpPr>
          <p:grpSpPr>
            <a:xfrm>
              <a:off x="5212080" y="1730375"/>
              <a:ext cx="3916680" cy="3801745"/>
              <a:chOff x="5212080" y="1730375"/>
              <a:chExt cx="3916680" cy="3801745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5212080" y="1730375"/>
                <a:ext cx="3909060" cy="38017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Ellipse 11"/>
              <p:cNvSpPr>
                <a:spLocks noChangeAspect="1"/>
              </p:cNvSpPr>
              <p:nvPr/>
            </p:nvSpPr>
            <p:spPr>
              <a:xfrm>
                <a:off x="5844540" y="2263140"/>
                <a:ext cx="2729670" cy="272796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lang="en-US"/>
              </a:p>
            </p:txBody>
          </p:sp>
          <p:cxnSp>
            <p:nvCxnSpPr>
              <p:cNvPr id="14" name="Connecteur droit avec flèche 13"/>
              <p:cNvCxnSpPr>
                <a:endCxn id="10" idx="3"/>
              </p:cNvCxnSpPr>
              <p:nvPr/>
            </p:nvCxnSpPr>
            <p:spPr>
              <a:xfrm>
                <a:off x="7209375" y="3627120"/>
                <a:ext cx="1911765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ZoneTexte 17"/>
              <p:cNvSpPr txBox="1"/>
              <p:nvPr/>
            </p:nvSpPr>
            <p:spPr>
              <a:xfrm>
                <a:off x="8822250" y="3560266"/>
                <a:ext cx="30651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dirty="0" smtClean="0"/>
                  <a:t>r</a:t>
                </a:r>
                <a:endParaRPr lang="en-US" dirty="0"/>
              </a:p>
            </p:txBody>
          </p:sp>
          <p:sp>
            <p:nvSpPr>
              <p:cNvPr id="19" name="Ellipse 18"/>
              <p:cNvSpPr>
                <a:spLocks noChangeAspect="1"/>
              </p:cNvSpPr>
              <p:nvPr/>
            </p:nvSpPr>
            <p:spPr>
              <a:xfrm>
                <a:off x="7177168" y="3590746"/>
                <a:ext cx="66854" cy="6685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b" anchorCtr="0"/>
              <a:lstStyle/>
              <a:p>
                <a:pPr algn="ctr"/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Ellipse 19"/>
              <p:cNvSpPr>
                <a:spLocks noChangeAspect="1"/>
              </p:cNvSpPr>
              <p:nvPr/>
            </p:nvSpPr>
            <p:spPr>
              <a:xfrm>
                <a:off x="8542874" y="3598366"/>
                <a:ext cx="66854" cy="6685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Ellipse 24"/>
              <p:cNvSpPr>
                <a:spLocks noChangeAspect="1"/>
              </p:cNvSpPr>
              <p:nvPr/>
            </p:nvSpPr>
            <p:spPr>
              <a:xfrm>
                <a:off x="7504828" y="3590746"/>
                <a:ext cx="66854" cy="6685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Ellipse 25"/>
              <p:cNvSpPr>
                <a:spLocks noChangeAspect="1"/>
              </p:cNvSpPr>
              <p:nvPr/>
            </p:nvSpPr>
            <p:spPr>
              <a:xfrm>
                <a:off x="7847728" y="3590746"/>
                <a:ext cx="66854" cy="6685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Ellipse 27"/>
              <p:cNvSpPr>
                <a:spLocks noChangeAspect="1"/>
              </p:cNvSpPr>
              <p:nvPr/>
            </p:nvSpPr>
            <p:spPr>
              <a:xfrm>
                <a:off x="8190628" y="3590746"/>
                <a:ext cx="66854" cy="6685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1" name="ZoneTexte 30"/>
            <p:cNvSpPr txBox="1"/>
            <p:nvPr/>
          </p:nvSpPr>
          <p:spPr>
            <a:xfrm>
              <a:off x="7042946" y="3313747"/>
              <a:ext cx="188769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200" dirty="0" smtClean="0"/>
                <a:t>N1    N2     N3     N4     N5</a:t>
              </a:r>
            </a:p>
            <a:p>
              <a:endParaRPr lang="fr-CA" sz="1200" dirty="0" smtClean="0"/>
            </a:p>
            <a:p>
              <a:r>
                <a:rPr lang="fr-CA" sz="1200" dirty="0" smtClean="0"/>
                <a:t> 0     1/8    1/4    3/8    1/2</a:t>
              </a:r>
              <a:endParaRPr lang="en-US" sz="1200" dirty="0"/>
            </a:p>
          </p:txBody>
        </p:sp>
        <p:cxnSp>
          <p:nvCxnSpPr>
            <p:cNvPr id="33" name="Connecteur droit 32"/>
            <p:cNvCxnSpPr/>
            <p:nvPr/>
          </p:nvCxnSpPr>
          <p:spPr>
            <a:xfrm>
              <a:off x="7209375" y="3952458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34"/>
            <p:cNvCxnSpPr/>
            <p:nvPr/>
          </p:nvCxnSpPr>
          <p:spPr>
            <a:xfrm>
              <a:off x="7533582" y="3960078"/>
              <a:ext cx="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3074" name="Object 2"/>
            <p:cNvGraphicFramePr>
              <a:graphicFrameLocks noChangeAspect="1"/>
            </p:cNvGraphicFramePr>
            <p:nvPr/>
          </p:nvGraphicFramePr>
          <p:xfrm>
            <a:off x="5351838" y="1831975"/>
            <a:ext cx="647700" cy="279400"/>
          </p:xfrm>
          <a:graphic>
            <a:graphicData uri="http://schemas.openxmlformats.org/presentationml/2006/ole">
              <p:oleObj spid="_x0000_s3074" name="Equation" r:id="rId3" imgW="647640" imgH="279360" progId="Equation.DSMT4">
                <p:embed/>
              </p:oleObj>
            </a:graphicData>
          </a:graphic>
        </p:graphicFrame>
        <p:cxnSp>
          <p:nvCxnSpPr>
            <p:cNvPr id="37" name="Connecteur droit avec flèche 36"/>
            <p:cNvCxnSpPr/>
            <p:nvPr/>
          </p:nvCxnSpPr>
          <p:spPr>
            <a:xfrm>
              <a:off x="7209375" y="4076700"/>
              <a:ext cx="324207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ZoneTexte 38"/>
            <p:cNvSpPr txBox="1"/>
            <p:nvPr/>
          </p:nvSpPr>
          <p:spPr>
            <a:xfrm>
              <a:off x="7251642" y="4076700"/>
              <a:ext cx="2608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200" dirty="0" smtClean="0"/>
                <a:t>h</a:t>
              </a:r>
              <a:endParaRPr lang="en-US" sz="1200" dirty="0"/>
            </a:p>
          </p:txBody>
        </p:sp>
      </p:grpSp>
      <p:graphicFrame>
        <p:nvGraphicFramePr>
          <p:cNvPr id="41" name="Object 2"/>
          <p:cNvGraphicFramePr>
            <a:graphicFrameLocks noChangeAspect="1"/>
          </p:cNvGraphicFramePr>
          <p:nvPr/>
        </p:nvGraphicFramePr>
        <p:xfrm>
          <a:off x="3562350" y="2339160"/>
          <a:ext cx="1905000" cy="304800"/>
        </p:xfrm>
        <a:graphic>
          <a:graphicData uri="http://schemas.openxmlformats.org/presentationml/2006/ole">
            <p:oleObj spid="_x0000_s3075" name="Equation" r:id="rId4" imgW="1904760" imgH="304560" progId="Equation.DSMT4">
              <p:embed/>
            </p:oleObj>
          </a:graphicData>
        </a:graphic>
      </p:graphicFrame>
      <p:graphicFrame>
        <p:nvGraphicFramePr>
          <p:cNvPr id="3076" name="Object 4"/>
          <p:cNvGraphicFramePr>
            <a:graphicFrameLocks noChangeAspect="1"/>
          </p:cNvGraphicFramePr>
          <p:nvPr/>
        </p:nvGraphicFramePr>
        <p:xfrm>
          <a:off x="5126673" y="3733838"/>
          <a:ext cx="1257300" cy="279400"/>
        </p:xfrm>
        <a:graphic>
          <a:graphicData uri="http://schemas.openxmlformats.org/presentationml/2006/ole">
            <p:oleObj spid="_x0000_s3076" name="Equation" r:id="rId5" imgW="1257120" imgH="279360" progId="Equation.DSMT4">
              <p:embed/>
            </p:oleObj>
          </a:graphicData>
        </a:graphic>
      </p:graphicFrame>
      <p:sp>
        <p:nvSpPr>
          <p:cNvPr id="3078" name="Rectangle 6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3077" name="Object 5"/>
          <p:cNvGraphicFramePr>
            <a:graphicFrameLocks noChangeAspect="1"/>
          </p:cNvGraphicFramePr>
          <p:nvPr/>
        </p:nvGraphicFramePr>
        <p:xfrm>
          <a:off x="5253038" y="4395788"/>
          <a:ext cx="1308100" cy="538163"/>
        </p:xfrm>
        <a:graphic>
          <a:graphicData uri="http://schemas.openxmlformats.org/presentationml/2006/ole">
            <p:oleObj spid="_x0000_s3077" name="Equation" r:id="rId6" imgW="1307880" imgH="507960" progId="Equation.DSMT4">
              <p:embed/>
            </p:oleObj>
          </a:graphicData>
        </a:graphic>
      </p:graphicFrame>
      <p:sp>
        <p:nvSpPr>
          <p:cNvPr id="3080" name="Rectangle 8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3079" name="Object 7"/>
          <p:cNvGraphicFramePr>
            <a:graphicFrameLocks noChangeAspect="1"/>
          </p:cNvGraphicFramePr>
          <p:nvPr/>
        </p:nvGraphicFramePr>
        <p:xfrm>
          <a:off x="4769168" y="5699760"/>
          <a:ext cx="1508125" cy="266700"/>
        </p:xfrm>
        <a:graphic>
          <a:graphicData uri="http://schemas.openxmlformats.org/presentationml/2006/ole">
            <p:oleObj spid="_x0000_s3079" name="Equation" r:id="rId7" imgW="1498320" imgH="253800" progId="Equation.DSMT4">
              <p:embed/>
            </p:oleObj>
          </a:graphicData>
        </a:graphic>
      </p:graphicFrame>
      <p:sp>
        <p:nvSpPr>
          <p:cNvPr id="3082" name="Rectangle 10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3081" name="Object 9"/>
          <p:cNvGraphicFramePr>
            <a:graphicFrameLocks noChangeAspect="1"/>
          </p:cNvGraphicFramePr>
          <p:nvPr/>
        </p:nvGraphicFramePr>
        <p:xfrm>
          <a:off x="3521393" y="2716213"/>
          <a:ext cx="1963737" cy="342900"/>
        </p:xfrm>
        <a:graphic>
          <a:graphicData uri="http://schemas.openxmlformats.org/presentationml/2006/ole">
            <p:oleObj spid="_x0000_s3081" name="Equation" r:id="rId8" imgW="1993680" imgH="304560" progId="Equation.DSMT4">
              <p:embed/>
            </p:oleObj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B) DIFFÉRENCES FINIES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3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78" name="Rectangle 6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080" name="Rectangle 8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0" name="ZoneTexte 29"/>
          <p:cNvSpPr txBox="1"/>
          <p:nvPr/>
        </p:nvSpPr>
        <p:spPr>
          <a:xfrm>
            <a:off x="678180" y="1417320"/>
            <a:ext cx="10683240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eriod"/>
            </a:pPr>
            <a:r>
              <a:rPr lang="fr-CA" dirty="0" smtClean="0"/>
              <a:t> </a:t>
            </a:r>
            <a:r>
              <a:rPr lang="fr-CA" b="1" dirty="0" smtClean="0">
                <a:solidFill>
                  <a:srgbClr val="FF0000"/>
                </a:solidFill>
              </a:rPr>
              <a:t>Équations nodales</a:t>
            </a:r>
            <a:r>
              <a:rPr lang="fr-CA" dirty="0" smtClean="0"/>
              <a:t> pour Euler implicite en temps et				          en espace</a:t>
            </a:r>
          </a:p>
          <a:p>
            <a:pPr marL="342900" indent="-342900">
              <a:buAutoNum type="alphaLcPeriod"/>
            </a:pPr>
            <a:endParaRPr lang="en-US" b="1" dirty="0" smtClean="0">
              <a:solidFill>
                <a:srgbClr val="FF0000"/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 err="1" smtClean="0"/>
              <a:t>Dirichlet</a:t>
            </a:r>
            <a:r>
              <a:rPr lang="en-US" dirty="0" smtClean="0"/>
              <a:t> : 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 smtClean="0"/>
              <a:t>Neumann : 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 err="1" smtClean="0"/>
              <a:t>Noeuds</a:t>
            </a:r>
            <a:r>
              <a:rPr lang="en-US" dirty="0" smtClean="0"/>
              <a:t> 2 à 4:</a:t>
            </a:r>
            <a:endParaRPr lang="en-US" dirty="0"/>
          </a:p>
        </p:txBody>
      </p:sp>
      <p:sp>
        <p:nvSpPr>
          <p:cNvPr id="16392" name="Rectangle 8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6391" name="Object 7"/>
          <p:cNvGraphicFramePr>
            <a:graphicFrameLocks noChangeAspect="1"/>
          </p:cNvGraphicFramePr>
          <p:nvPr/>
        </p:nvGraphicFramePr>
        <p:xfrm>
          <a:off x="2916238" y="2917825"/>
          <a:ext cx="6769100" cy="1398588"/>
        </p:xfrm>
        <a:graphic>
          <a:graphicData uri="http://schemas.openxmlformats.org/presentationml/2006/ole">
            <p:oleObj spid="_x0000_s16391" name="Equation" r:id="rId3" imgW="6794280" imgH="1384200" progId="Equation.DSMT4">
              <p:embed/>
            </p:oleObj>
          </a:graphicData>
        </a:graphic>
      </p:graphicFrame>
      <p:graphicFrame>
        <p:nvGraphicFramePr>
          <p:cNvPr id="16393" name="Object 9"/>
          <p:cNvGraphicFramePr>
            <a:graphicFrameLocks noChangeAspect="1"/>
          </p:cNvGraphicFramePr>
          <p:nvPr/>
        </p:nvGraphicFramePr>
        <p:xfrm>
          <a:off x="5958205" y="1379220"/>
          <a:ext cx="3530600" cy="533400"/>
        </p:xfrm>
        <a:graphic>
          <a:graphicData uri="http://schemas.openxmlformats.org/presentationml/2006/ole">
            <p:oleObj spid="_x0000_s16393" name="Equation" r:id="rId4" imgW="3530520" imgH="533160" progId="Equation.DSMT4">
              <p:embed/>
            </p:oleObj>
          </a:graphicData>
        </a:graphic>
      </p:graphicFrame>
      <p:sp>
        <p:nvSpPr>
          <p:cNvPr id="16395" name="Rectangle 11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6394" name="Object 10"/>
          <p:cNvGraphicFramePr>
            <a:graphicFrameLocks noChangeAspect="1"/>
          </p:cNvGraphicFramePr>
          <p:nvPr/>
        </p:nvGraphicFramePr>
        <p:xfrm>
          <a:off x="2525078" y="2117090"/>
          <a:ext cx="635000" cy="282575"/>
        </p:xfrm>
        <a:graphic>
          <a:graphicData uri="http://schemas.openxmlformats.org/presentationml/2006/ole">
            <p:oleObj spid="_x0000_s16394" name="Equation" r:id="rId5" imgW="634680" imgH="304560" progId="Equation.DSMT4">
              <p:embed/>
            </p:oleObj>
          </a:graphicData>
        </a:graphic>
      </p:graphicFrame>
      <p:sp>
        <p:nvSpPr>
          <p:cNvPr id="16397" name="Rectangle 13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6396" name="Object 12"/>
          <p:cNvGraphicFramePr>
            <a:graphicFrameLocks noChangeAspect="1"/>
          </p:cNvGraphicFramePr>
          <p:nvPr/>
        </p:nvGraphicFramePr>
        <p:xfrm>
          <a:off x="2634298" y="2485708"/>
          <a:ext cx="2203450" cy="363537"/>
        </p:xfrm>
        <a:graphic>
          <a:graphicData uri="http://schemas.openxmlformats.org/presentationml/2006/ole">
            <p:oleObj spid="_x0000_s16396" name="Equation" r:id="rId6" imgW="2209680" imgH="355320" progId="Equation.DSMT4">
              <p:embed/>
            </p:oleObj>
          </a:graphicData>
        </a:graphic>
      </p:graphicFrame>
      <p:sp>
        <p:nvSpPr>
          <p:cNvPr id="16399" name="Rectangle 15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6398" name="Object 14"/>
          <p:cNvGraphicFramePr>
            <a:graphicFrameLocks noChangeAspect="1"/>
          </p:cNvGraphicFramePr>
          <p:nvPr/>
        </p:nvGraphicFramePr>
        <p:xfrm>
          <a:off x="1156336" y="4695349"/>
          <a:ext cx="3681412" cy="1490662"/>
        </p:xfrm>
        <a:graphic>
          <a:graphicData uri="http://schemas.openxmlformats.org/presentationml/2006/ole">
            <p:oleObj spid="_x0000_s16398" name="Equation" r:id="rId7" imgW="3670200" imgH="1485720" progId="Equation.DSMT4">
              <p:embed/>
            </p:oleObj>
          </a:graphicData>
        </a:graphic>
      </p:graphicFrame>
      <p:graphicFrame>
        <p:nvGraphicFramePr>
          <p:cNvPr id="16400" name="Object 16"/>
          <p:cNvGraphicFramePr>
            <a:graphicFrameLocks noChangeAspect="1"/>
          </p:cNvGraphicFramePr>
          <p:nvPr/>
        </p:nvGraphicFramePr>
        <p:xfrm>
          <a:off x="5615338" y="4664869"/>
          <a:ext cx="5283200" cy="1358900"/>
        </p:xfrm>
        <a:graphic>
          <a:graphicData uri="http://schemas.openxmlformats.org/presentationml/2006/ole">
            <p:oleObj spid="_x0000_s16400" name="Equation" r:id="rId8" imgW="5283000" imgH="1358640" progId="Equation.DSMT4">
              <p:embed/>
            </p:oleObj>
          </a:graphicData>
        </a:graphic>
      </p:graphicFrame>
      <p:sp>
        <p:nvSpPr>
          <p:cNvPr id="42" name="Flèche droite 41"/>
          <p:cNvSpPr/>
          <p:nvPr/>
        </p:nvSpPr>
        <p:spPr>
          <a:xfrm>
            <a:off x="4837748" y="5200650"/>
            <a:ext cx="671512" cy="4191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ZoneTexte 43"/>
          <p:cNvSpPr txBox="1"/>
          <p:nvPr/>
        </p:nvSpPr>
        <p:spPr>
          <a:xfrm>
            <a:off x="5497906" y="6115209"/>
            <a:ext cx="5825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>
                <a:solidFill>
                  <a:srgbClr val="FF0000"/>
                </a:solidFill>
              </a:rPr>
              <a:t>Syst</a:t>
            </a:r>
            <a:r>
              <a:rPr lang="fr-CA" sz="1400" dirty="0" err="1" smtClean="0">
                <a:solidFill>
                  <a:srgbClr val="FF0000"/>
                </a:solidFill>
              </a:rPr>
              <a:t>ème</a:t>
            </a:r>
            <a:r>
              <a:rPr lang="fr-CA" sz="1400" dirty="0" smtClean="0">
                <a:solidFill>
                  <a:srgbClr val="FF0000"/>
                </a:solidFill>
              </a:rPr>
              <a:t> matriciel à résoudre à chaque pas de temps (</a:t>
            </a:r>
            <a:r>
              <a:rPr lang="en-US" sz="1400" dirty="0" err="1" smtClean="0">
                <a:solidFill>
                  <a:srgbClr val="FF0000"/>
                </a:solidFill>
              </a:rPr>
              <a:t>forme</a:t>
            </a:r>
            <a:r>
              <a:rPr lang="en-US" sz="1400" dirty="0" smtClean="0">
                <a:solidFill>
                  <a:srgbClr val="FF0000"/>
                </a:solidFill>
              </a:rPr>
              <a:t> non-</a:t>
            </a:r>
            <a:r>
              <a:rPr lang="en-US" sz="1400" dirty="0" err="1" smtClean="0">
                <a:solidFill>
                  <a:srgbClr val="FF0000"/>
                </a:solidFill>
              </a:rPr>
              <a:t>compacte</a:t>
            </a:r>
            <a:r>
              <a:rPr lang="fr-CA" sz="1400" dirty="0" smtClean="0">
                <a:solidFill>
                  <a:srgbClr val="FF0000"/>
                </a:solidFill>
              </a:rPr>
              <a:t>)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7" name="Flèche courbée vers la droite 46"/>
          <p:cNvSpPr/>
          <p:nvPr/>
        </p:nvSpPr>
        <p:spPr>
          <a:xfrm>
            <a:off x="121920" y="2621280"/>
            <a:ext cx="1034416" cy="2998470"/>
          </a:xfrm>
          <a:prstGeom prst="curved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B) DIFFÉRENCES FINIES (SUITE)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4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78" name="Rectangle 6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080" name="Rectangle 8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0" name="ZoneTexte 29"/>
          <p:cNvSpPr txBox="1"/>
          <p:nvPr/>
        </p:nvSpPr>
        <p:spPr>
          <a:xfrm>
            <a:off x="678180" y="1417320"/>
            <a:ext cx="106832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eriod" startAt="2"/>
            </a:pPr>
            <a:r>
              <a:rPr lang="fr-CA" dirty="0" smtClean="0"/>
              <a:t>Le système matriciel </a:t>
            </a:r>
            <a:r>
              <a:rPr lang="fr-CA" b="1" dirty="0" smtClean="0">
                <a:solidFill>
                  <a:srgbClr val="FF0000"/>
                </a:solidFill>
              </a:rPr>
              <a:t>linéaire</a:t>
            </a:r>
            <a:r>
              <a:rPr lang="fr-CA" dirty="0" smtClean="0"/>
              <a:t> est de la forme</a:t>
            </a:r>
          </a:p>
          <a:p>
            <a:pPr marL="342900" indent="-342900">
              <a:buAutoNum type="alphaLcPeriod" startAt="2"/>
            </a:pPr>
            <a:endParaRPr lang="fr-CA" dirty="0" smtClean="0"/>
          </a:p>
          <a:p>
            <a:pPr marL="342900" indent="-342900"/>
            <a:r>
              <a:rPr lang="fr-CA" dirty="0" smtClean="0"/>
              <a:t>	Il est résolu </a:t>
            </a:r>
            <a:r>
              <a:rPr lang="fr-CA" b="1" dirty="0" smtClean="0">
                <a:solidFill>
                  <a:srgbClr val="FF0000"/>
                </a:solidFill>
              </a:rPr>
              <a:t>à chaque pas de temps </a:t>
            </a:r>
            <a:r>
              <a:rPr lang="fr-CA" dirty="0" smtClean="0"/>
              <a:t>par une </a:t>
            </a:r>
            <a:r>
              <a:rPr lang="fr-CA" b="1" dirty="0" smtClean="0">
                <a:solidFill>
                  <a:srgbClr val="FF0000"/>
                </a:solidFill>
              </a:rPr>
              <a:t>méthode directe </a:t>
            </a:r>
            <a:r>
              <a:rPr lang="fr-CA" dirty="0" smtClean="0"/>
              <a:t>étant donné sa petite taille:</a:t>
            </a:r>
          </a:p>
          <a:p>
            <a:pPr marL="342900" indent="-342900"/>
            <a:endParaRPr lang="fr-CA" b="1" dirty="0" smtClean="0">
              <a:solidFill>
                <a:srgbClr val="FF0000"/>
              </a:solidFill>
            </a:endParaRPr>
          </a:p>
          <a:p>
            <a:pPr marL="342900" indent="-342900"/>
            <a:endParaRPr lang="fr-CA" b="1" dirty="0" smtClean="0">
              <a:solidFill>
                <a:srgbClr val="FF0000"/>
              </a:solidFill>
            </a:endParaRPr>
          </a:p>
          <a:p>
            <a:pPr marL="342900" indent="-342900">
              <a:buAutoNum type="alphaLcPeriod" startAt="3"/>
            </a:pPr>
            <a:r>
              <a:rPr lang="fr-CA" dirty="0" smtClean="0"/>
              <a:t>Les ordres de précision attendus du schéma global sont 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fr-CA" dirty="0" smtClean="0"/>
              <a:t>Temps: ordre 1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fr-CA" dirty="0" smtClean="0"/>
              <a:t>Espace: ordre 1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fr-CA" dirty="0" smtClean="0"/>
          </a:p>
          <a:p>
            <a:pPr marL="800100" lvl="1" indent="-342900">
              <a:buFont typeface="Wingdings" pitchFamily="2" charset="2"/>
              <a:buChar char="§"/>
            </a:pPr>
            <a:endParaRPr lang="fr-CA" dirty="0" smtClean="0"/>
          </a:p>
          <a:p>
            <a:pPr marL="342900" indent="-342900"/>
            <a:r>
              <a:rPr lang="fr-CA" dirty="0" smtClean="0"/>
              <a:t>d.	Le schéma numérique est </a:t>
            </a:r>
            <a:r>
              <a:rPr lang="fr-CA" b="1" dirty="0" smtClean="0">
                <a:solidFill>
                  <a:srgbClr val="FF0000"/>
                </a:solidFill>
              </a:rPr>
              <a:t>inconditionnellement stable</a:t>
            </a:r>
            <a:endParaRPr lang="fr-CA" dirty="0" smtClean="0"/>
          </a:p>
          <a:p>
            <a:pPr marL="800100" lvl="1" indent="-342900">
              <a:buFont typeface="Wingdings" pitchFamily="2" charset="2"/>
              <a:buChar char="§"/>
            </a:pPr>
            <a:endParaRPr lang="en-US" dirty="0" smtClean="0"/>
          </a:p>
        </p:txBody>
      </p:sp>
      <p:sp>
        <p:nvSpPr>
          <p:cNvPr id="16392" name="Rectangle 8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6395" name="Rectangle 11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6397" name="Rectangle 13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6399" name="Rectangle 15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22" name="Objet 21"/>
          <p:cNvGraphicFramePr>
            <a:graphicFrameLocks noChangeAspect="1"/>
          </p:cNvGraphicFramePr>
          <p:nvPr/>
        </p:nvGraphicFramePr>
        <p:xfrm>
          <a:off x="5292408" y="1447800"/>
          <a:ext cx="1206500" cy="304800"/>
        </p:xfrm>
        <a:graphic>
          <a:graphicData uri="http://schemas.openxmlformats.org/presentationml/2006/ole">
            <p:oleObj spid="_x0000_s17416" name="Equation" r:id="rId3" imgW="1206360" imgH="304560" progId="Equation.DSMT4">
              <p:embed/>
            </p:oleObj>
          </a:graphicData>
        </a:graphic>
      </p:graphicFrame>
      <p:graphicFrame>
        <p:nvGraphicFramePr>
          <p:cNvPr id="17417" name="Object 9"/>
          <p:cNvGraphicFramePr>
            <a:graphicFrameLocks noChangeAspect="1"/>
          </p:cNvGraphicFramePr>
          <p:nvPr/>
        </p:nvGraphicFramePr>
        <p:xfrm>
          <a:off x="9455150" y="1949450"/>
          <a:ext cx="1346200" cy="342900"/>
        </p:xfrm>
        <a:graphic>
          <a:graphicData uri="http://schemas.openxmlformats.org/presentationml/2006/ole">
            <p:oleObj spid="_x0000_s17417" name="Equation" r:id="rId4" imgW="1346040" imgH="342720" progId="Equation.DSMT4">
              <p:embed/>
            </p:oleObj>
          </a:graphicData>
        </a:graphic>
      </p:graphicFrame>
      <p:sp>
        <p:nvSpPr>
          <p:cNvPr id="17419" name="Rectangle 11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7418" name="Object 10"/>
          <p:cNvGraphicFramePr>
            <a:graphicFrameLocks noChangeAspect="1"/>
          </p:cNvGraphicFramePr>
          <p:nvPr/>
        </p:nvGraphicFramePr>
        <p:xfrm>
          <a:off x="6331268" y="2854960"/>
          <a:ext cx="820738" cy="266700"/>
        </p:xfrm>
        <a:graphic>
          <a:graphicData uri="http://schemas.openxmlformats.org/presentationml/2006/ole">
            <p:oleObj spid="_x0000_s17418" name="Equation" r:id="rId5" imgW="812520" imgH="253800" progId="Equation.DSMT4">
              <p:embed/>
            </p:oleObj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C) SOLUTION ANALYTIQUE DU RÉGIME STATIONNAIRE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5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/>
          <p:cNvSpPr txBox="1"/>
          <p:nvPr/>
        </p:nvSpPr>
        <p:spPr>
          <a:xfrm>
            <a:off x="678180" y="1501140"/>
            <a:ext cx="1068324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fr-CA" dirty="0" smtClean="0"/>
              <a:t>L’équation </a:t>
            </a:r>
            <a:r>
              <a:rPr lang="fr-CA" b="1" dirty="0" smtClean="0">
                <a:solidFill>
                  <a:srgbClr val="FF0000"/>
                </a:solidFill>
              </a:rPr>
              <a:t>elliptique</a:t>
            </a:r>
            <a:r>
              <a:rPr lang="fr-CA" dirty="0" smtClean="0"/>
              <a:t> du régime </a:t>
            </a:r>
            <a:r>
              <a:rPr lang="fr-CA" b="1" dirty="0" smtClean="0">
                <a:solidFill>
                  <a:srgbClr val="FF0000"/>
                </a:solidFill>
              </a:rPr>
              <a:t>stationnaire</a:t>
            </a:r>
            <a:r>
              <a:rPr lang="fr-CA" dirty="0" smtClean="0"/>
              <a:t> est</a:t>
            </a:r>
          </a:p>
          <a:p>
            <a:pPr marL="342900" indent="-342900"/>
            <a:endParaRPr lang="fr-CA" dirty="0" smtClean="0"/>
          </a:p>
          <a:p>
            <a:pPr marL="342900" indent="-342900"/>
            <a:endParaRPr lang="fr-CA" dirty="0" smtClean="0"/>
          </a:p>
          <a:p>
            <a:pPr marL="342900" indent="-342900"/>
            <a:r>
              <a:rPr lang="fr-CA" dirty="0" smtClean="0"/>
              <a:t>On intègre deux fois: </a:t>
            </a:r>
          </a:p>
          <a:p>
            <a:pPr marL="342900" indent="-342900"/>
            <a:endParaRPr lang="fr-CA" dirty="0" smtClean="0"/>
          </a:p>
          <a:p>
            <a:pPr marL="342900" indent="-342900"/>
            <a:endParaRPr lang="fr-CA" dirty="0" smtClean="0"/>
          </a:p>
          <a:p>
            <a:pPr marL="342900" indent="-342900"/>
            <a:endParaRPr lang="fr-CA" dirty="0" smtClean="0"/>
          </a:p>
          <a:p>
            <a:pPr marL="342900" indent="-342900"/>
            <a:endParaRPr lang="fr-CA" dirty="0" smtClean="0"/>
          </a:p>
          <a:p>
            <a:pPr marL="342900" indent="-342900"/>
            <a:r>
              <a:rPr lang="fr-CA" dirty="0" smtClean="0"/>
              <a:t>On trouve les </a:t>
            </a:r>
            <a:r>
              <a:rPr lang="fr-CA" b="1" dirty="0" smtClean="0"/>
              <a:t>constantes d’intégration </a:t>
            </a:r>
            <a:r>
              <a:rPr lang="fr-CA" dirty="0" smtClean="0"/>
              <a:t>à l’aide des conditions frontières:</a:t>
            </a:r>
          </a:p>
          <a:p>
            <a:pPr marL="342900" indent="-342900"/>
            <a:endParaRPr lang="fr-CA" dirty="0" smtClean="0"/>
          </a:p>
          <a:p>
            <a:pPr marL="800100" lvl="1" indent="-342900">
              <a:buFont typeface="Wingdings" pitchFamily="2" charset="2"/>
              <a:buChar char="Ø"/>
            </a:pPr>
            <a:r>
              <a:rPr lang="fr-CA" dirty="0" smtClean="0"/>
              <a:t>Dirichlet: </a:t>
            </a:r>
          </a:p>
          <a:p>
            <a:pPr marL="800100" lvl="1" indent="-342900">
              <a:buFont typeface="Wingdings" pitchFamily="2" charset="2"/>
              <a:buChar char="Ø"/>
            </a:pPr>
            <a:endParaRPr lang="fr-CA" dirty="0" smtClean="0"/>
          </a:p>
          <a:p>
            <a:pPr marL="800100" lvl="1" indent="-342900">
              <a:buFont typeface="Wingdings" pitchFamily="2" charset="2"/>
              <a:buChar char="Ø"/>
            </a:pPr>
            <a:r>
              <a:rPr lang="fr-CA" dirty="0" smtClean="0"/>
              <a:t>Neumann: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fr-CA" dirty="0" smtClean="0"/>
          </a:p>
          <a:p>
            <a:pPr marL="800100" lvl="1" indent="-342900">
              <a:buFont typeface="Wingdings" pitchFamily="2" charset="2"/>
              <a:buChar char="§"/>
            </a:pPr>
            <a:endParaRPr lang="fr-CA" dirty="0" smtClean="0"/>
          </a:p>
          <a:p>
            <a:pPr marL="342900" indent="-342900"/>
            <a:r>
              <a:rPr lang="fr-CA" dirty="0" smtClean="0"/>
              <a:t>La solution analytique est  </a:t>
            </a:r>
          </a:p>
        </p:txBody>
      </p:sp>
      <p:graphicFrame>
        <p:nvGraphicFramePr>
          <p:cNvPr id="8193" name="Object 1"/>
          <p:cNvGraphicFramePr>
            <a:graphicFrameLocks noChangeAspect="1"/>
          </p:cNvGraphicFramePr>
          <p:nvPr/>
        </p:nvGraphicFramePr>
        <p:xfrm>
          <a:off x="5293043" y="1360488"/>
          <a:ext cx="3632200" cy="698500"/>
        </p:xfrm>
        <a:graphic>
          <a:graphicData uri="http://schemas.openxmlformats.org/presentationml/2006/ole">
            <p:oleObj spid="_x0000_s8193" name="Equation" r:id="rId3" imgW="3632040" imgH="698400" progId="Equation.DSMT4">
              <p:embed/>
            </p:oleObj>
          </a:graphicData>
        </a:graphic>
      </p:graphicFrame>
      <p:graphicFrame>
        <p:nvGraphicFramePr>
          <p:cNvPr id="8197" name="Object 5"/>
          <p:cNvGraphicFramePr>
            <a:graphicFrameLocks noChangeAspect="1"/>
          </p:cNvGraphicFramePr>
          <p:nvPr/>
        </p:nvGraphicFramePr>
        <p:xfrm>
          <a:off x="2818765" y="2286000"/>
          <a:ext cx="4000500" cy="1181100"/>
        </p:xfrm>
        <a:graphic>
          <a:graphicData uri="http://schemas.openxmlformats.org/presentationml/2006/ole">
            <p:oleObj spid="_x0000_s8197" name="Equation" r:id="rId4" imgW="4000320" imgH="1180800" progId="Equation.DSMT4">
              <p:embed/>
            </p:oleObj>
          </a:graphicData>
        </a:graphic>
      </p:graphicFrame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198" name="Object 6"/>
          <p:cNvGraphicFramePr>
            <a:graphicFrameLocks noChangeAspect="1"/>
          </p:cNvGraphicFramePr>
          <p:nvPr/>
        </p:nvGraphicFramePr>
        <p:xfrm>
          <a:off x="2549525" y="4168775"/>
          <a:ext cx="3489325" cy="615950"/>
        </p:xfrm>
        <a:graphic>
          <a:graphicData uri="http://schemas.openxmlformats.org/presentationml/2006/ole">
            <p:oleObj spid="_x0000_s8198" name="Equation" r:id="rId5" imgW="3416040" imgH="609480" progId="Equation.DSMT4">
              <p:embed/>
            </p:oleObj>
          </a:graphicData>
        </a:graphic>
      </p:graphicFrame>
      <p:sp>
        <p:nvSpPr>
          <p:cNvPr id="8201" name="Rectangle 9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200" name="Object 8"/>
          <p:cNvGraphicFramePr>
            <a:graphicFrameLocks noChangeAspect="1"/>
          </p:cNvGraphicFramePr>
          <p:nvPr/>
        </p:nvGraphicFramePr>
        <p:xfrm>
          <a:off x="2641918" y="4875530"/>
          <a:ext cx="1820862" cy="284163"/>
        </p:xfrm>
        <a:graphic>
          <a:graphicData uri="http://schemas.openxmlformats.org/presentationml/2006/ole">
            <p:oleObj spid="_x0000_s8200" name="Equation" r:id="rId6" imgW="1841400" imgH="279360" progId="Equation.DSMT4">
              <p:embed/>
            </p:oleObj>
          </a:graphicData>
        </a:graphic>
      </p:graphicFrame>
      <p:graphicFrame>
        <p:nvGraphicFramePr>
          <p:cNvPr id="8202" name="Object 10"/>
          <p:cNvGraphicFramePr>
            <a:graphicFrameLocks noChangeAspect="1"/>
          </p:cNvGraphicFramePr>
          <p:nvPr/>
        </p:nvGraphicFramePr>
        <p:xfrm>
          <a:off x="3270250" y="5448300"/>
          <a:ext cx="4927600" cy="723900"/>
        </p:xfrm>
        <a:graphic>
          <a:graphicData uri="http://schemas.openxmlformats.org/presentationml/2006/ole">
            <p:oleObj spid="_x0000_s8202" name="Equation" r:id="rId7" imgW="4927320" imgH="723600" progId="Equation.DSMT4">
              <p:embed/>
            </p:oleObj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D) CODE DE CALCUL GÉNÉRIQUE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6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69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09870" y="1508760"/>
            <a:ext cx="3153318" cy="4701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388620" y="6025634"/>
            <a:ext cx="617553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rgbClr val="0070C0"/>
                </a:solidFill>
                <a:hlinkClick r:id="rId3"/>
              </a:rPr>
              <a:t>https://github.com/tiduru/MEC8211_VetV/tree/main/Devoir1/FickDF.m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678180" y="1501140"/>
            <a:ext cx="6431690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/>
            <a:r>
              <a:rPr lang="fr-CA" dirty="0" smtClean="0"/>
              <a:t>La fonction </a:t>
            </a:r>
            <a:r>
              <a:rPr lang="fr-CA" b="1" i="1" dirty="0" err="1" smtClean="0"/>
              <a:t>FickDF</a:t>
            </a:r>
            <a:r>
              <a:rPr lang="fr-CA" dirty="0" smtClean="0"/>
              <a:t> a été écrite dans </a:t>
            </a:r>
            <a:r>
              <a:rPr lang="fr-CA" b="1" dirty="0" err="1" smtClean="0">
                <a:solidFill>
                  <a:srgbClr val="FF0000"/>
                </a:solidFill>
              </a:rPr>
              <a:t>Matlab</a:t>
            </a:r>
            <a:r>
              <a:rPr lang="fr-CA" dirty="0" smtClean="0"/>
              <a:t> et calcule C(</a:t>
            </a:r>
            <a:r>
              <a:rPr lang="fr-CA" dirty="0" err="1" smtClean="0"/>
              <a:t>t,r</a:t>
            </a:r>
            <a:r>
              <a:rPr lang="fr-CA" dirty="0" smtClean="0"/>
              <a:t>) pour :</a:t>
            </a:r>
          </a:p>
          <a:p>
            <a:pPr marL="342900" indent="-342900" algn="just"/>
            <a:endParaRPr lang="fr-CA" dirty="0" smtClean="0"/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Un nombre de nœuds total </a:t>
            </a:r>
            <a:r>
              <a:rPr lang="fr-CA" i="1" dirty="0" err="1" smtClean="0"/>
              <a:t>Ntot</a:t>
            </a:r>
            <a:endParaRPr lang="fr-CA" i="1" dirty="0" smtClean="0"/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Un pas de temps </a:t>
            </a:r>
            <a:r>
              <a:rPr lang="fr-CA" i="1" dirty="0" err="1" smtClean="0"/>
              <a:t>dt</a:t>
            </a:r>
            <a:r>
              <a:rPr lang="fr-CA" dirty="0" smtClean="0"/>
              <a:t> (en années)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Un nombre d’années </a:t>
            </a:r>
            <a:r>
              <a:rPr lang="fr-CA" i="1" dirty="0" err="1" smtClean="0"/>
              <a:t>Ndt</a:t>
            </a:r>
            <a:endParaRPr lang="fr-CA" i="1" dirty="0" smtClean="0"/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Les schémas de différenciation 1 et 2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fr-CA" dirty="0" smtClean="0"/>
              <a:t>Un terme source </a:t>
            </a:r>
            <a:r>
              <a:rPr lang="fr-CA" i="1" dirty="0" err="1" smtClean="0"/>
              <a:t>tsMeth</a:t>
            </a:r>
            <a:r>
              <a:rPr lang="fr-CA" dirty="0" smtClean="0"/>
              <a:t> constant ou du 1</a:t>
            </a:r>
            <a:r>
              <a:rPr lang="fr-CA" baseline="30000" dirty="0" smtClean="0"/>
              <a:t>er</a:t>
            </a:r>
            <a:r>
              <a:rPr lang="fr-CA" dirty="0" smtClean="0"/>
              <a:t> ordre</a:t>
            </a:r>
          </a:p>
          <a:p>
            <a:pPr marL="342900" indent="-342900" algn="just">
              <a:buFont typeface="Wingdings" pitchFamily="2" charset="2"/>
              <a:buChar char="§"/>
            </a:pPr>
            <a:endParaRPr lang="fr-CA" dirty="0" smtClean="0"/>
          </a:p>
          <a:p>
            <a:pPr marL="342900" indent="-342900"/>
            <a:endParaRPr lang="fr-CA" dirty="0" smtClean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230532" cy="588935"/>
          </a:xfrm>
        </p:spPr>
        <p:txBody>
          <a:bodyPr/>
          <a:lstStyle/>
          <a:p>
            <a:r>
              <a:rPr lang="fr-CA" cap="all" dirty="0" smtClean="0"/>
              <a:t>E) SOLUTION NUMÉRIQUE DU RÉGIME STATIONNAIRE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7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/>
          <p:cNvSpPr txBox="1"/>
          <p:nvPr/>
        </p:nvSpPr>
        <p:spPr>
          <a:xfrm>
            <a:off x="678180" y="1332854"/>
            <a:ext cx="1101852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/>
            <a:r>
              <a:rPr lang="fr-CA" dirty="0" smtClean="0"/>
              <a:t>a. La solution </a:t>
            </a:r>
            <a:r>
              <a:rPr lang="fr-CA" b="1" dirty="0" smtClean="0">
                <a:solidFill>
                  <a:srgbClr val="FF0000"/>
                </a:solidFill>
              </a:rPr>
              <a:t>numérique</a:t>
            </a:r>
            <a:r>
              <a:rPr lang="fr-CA" dirty="0" smtClean="0"/>
              <a:t> du régime </a:t>
            </a:r>
            <a:r>
              <a:rPr lang="fr-CA" b="1" dirty="0" smtClean="0">
                <a:solidFill>
                  <a:srgbClr val="FF0000"/>
                </a:solidFill>
              </a:rPr>
              <a:t>stationnaire</a:t>
            </a:r>
            <a:r>
              <a:rPr lang="fr-CA" dirty="0" smtClean="0"/>
              <a:t> est obtenue de deux façons:</a:t>
            </a:r>
          </a:p>
          <a:p>
            <a:pPr marL="342900" indent="-342900" algn="just"/>
            <a:endParaRPr lang="fr-CA" dirty="0" smtClean="0"/>
          </a:p>
          <a:p>
            <a:pPr marL="342900" indent="-342900" algn="just"/>
            <a:r>
              <a:rPr lang="fr-CA" dirty="0" smtClean="0"/>
              <a:t>	1) </a:t>
            </a:r>
            <a:r>
              <a:rPr lang="fr-CA" dirty="0" smtClean="0"/>
              <a:t>Méthode </a:t>
            </a:r>
            <a:r>
              <a:rPr lang="fr-CA" b="1" u="sng" dirty="0" smtClean="0"/>
              <a:t>transitoire</a:t>
            </a:r>
            <a:r>
              <a:rPr lang="fr-CA" dirty="0" smtClean="0"/>
              <a:t>: </a:t>
            </a:r>
            <a:r>
              <a:rPr lang="fr-CA" dirty="0" smtClean="0"/>
              <a:t>On </a:t>
            </a:r>
            <a:r>
              <a:rPr lang="fr-CA" dirty="0" smtClean="0"/>
              <a:t>fait rouler le code jusqu’au régime </a:t>
            </a:r>
            <a:r>
              <a:rPr lang="fr-CA" dirty="0" smtClean="0"/>
              <a:t>stationnaire avec </a:t>
            </a:r>
            <a:r>
              <a:rPr lang="fr-CA" dirty="0" smtClean="0"/>
              <a:t>les paramètres ci-dessous</a:t>
            </a:r>
          </a:p>
          <a:p>
            <a:pPr marL="1257300" lvl="2" indent="-342900" algn="just">
              <a:buFont typeface="Arial" pitchFamily="34" charset="0"/>
              <a:buChar char="•"/>
            </a:pPr>
            <a:r>
              <a:rPr lang="fr-CA" dirty="0" smtClean="0"/>
              <a:t>Pas de temps de 1 an: </a:t>
            </a:r>
            <a:r>
              <a:rPr lang="fr-CA" dirty="0" err="1" smtClean="0"/>
              <a:t>dt</a:t>
            </a:r>
            <a:r>
              <a:rPr lang="fr-CA" dirty="0" smtClean="0"/>
              <a:t> = 1</a:t>
            </a:r>
          </a:p>
          <a:p>
            <a:pPr marL="1257300" lvl="2" indent="-342900" algn="just">
              <a:buFont typeface="Arial" pitchFamily="34" charset="0"/>
              <a:buChar char="•"/>
            </a:pPr>
            <a:r>
              <a:rPr lang="fr-CA" dirty="0" smtClean="0"/>
              <a:t>Nombre de pas de temps: </a:t>
            </a:r>
            <a:r>
              <a:rPr lang="fr-CA" dirty="0" err="1" smtClean="0"/>
              <a:t>Ndt</a:t>
            </a:r>
            <a:r>
              <a:rPr lang="fr-CA" dirty="0" smtClean="0"/>
              <a:t>=1000</a:t>
            </a:r>
          </a:p>
          <a:p>
            <a:pPr marL="1257300" lvl="2" indent="-342900" algn="just"/>
            <a:endParaRPr lang="fr-CA" dirty="0" smtClean="0"/>
          </a:p>
          <a:p>
            <a:pPr marL="342900" indent="-342900" algn="just"/>
            <a:r>
              <a:rPr lang="fr-CA" dirty="0" smtClean="0"/>
              <a:t>	2) </a:t>
            </a:r>
            <a:r>
              <a:rPr lang="fr-CA" dirty="0" smtClean="0"/>
              <a:t>Méthode </a:t>
            </a:r>
            <a:r>
              <a:rPr lang="fr-CA" b="1" u="sng" dirty="0" smtClean="0"/>
              <a:t>directe</a:t>
            </a:r>
            <a:r>
              <a:rPr lang="fr-CA" dirty="0" smtClean="0"/>
              <a:t>: On </a:t>
            </a:r>
            <a:r>
              <a:rPr lang="fr-CA" dirty="0" smtClean="0"/>
              <a:t>utilise une nouvelle fonction </a:t>
            </a:r>
            <a:r>
              <a:rPr lang="fr-CA" b="1" i="1" dirty="0" err="1" smtClean="0"/>
              <a:t>FickDFStat</a:t>
            </a:r>
            <a:r>
              <a:rPr lang="fr-CA" dirty="0" smtClean="0"/>
              <a:t>, dérivée de la fonction </a:t>
            </a:r>
            <a:r>
              <a:rPr lang="fr-CA" b="1" i="1" dirty="0" err="1" smtClean="0"/>
              <a:t>FickDF</a:t>
            </a:r>
            <a:r>
              <a:rPr lang="fr-CA" dirty="0" smtClean="0"/>
              <a:t>, qui résout directement l’équation elliptique du régime stationnaire et qui ne nécessite donc aucune discrétisation temporelle.</a:t>
            </a:r>
          </a:p>
          <a:p>
            <a:pPr marL="342900" indent="-342900" algn="just"/>
            <a:endParaRPr lang="fr-CA" dirty="0" smtClean="0"/>
          </a:p>
          <a:p>
            <a:pPr marL="342900" indent="-342900" algn="just"/>
            <a:r>
              <a:rPr lang="fr-CA" dirty="0" smtClean="0"/>
              <a:t>b. La </a:t>
            </a:r>
            <a:r>
              <a:rPr lang="fr-CA" b="1" dirty="0" smtClean="0">
                <a:solidFill>
                  <a:srgbClr val="FF0000"/>
                </a:solidFill>
              </a:rPr>
              <a:t>vérification</a:t>
            </a:r>
            <a:r>
              <a:rPr lang="fr-CA" dirty="0" smtClean="0"/>
              <a:t> du code, pour le </a:t>
            </a:r>
            <a:r>
              <a:rPr lang="fr-CA" b="1" dirty="0" smtClean="0">
                <a:solidFill>
                  <a:srgbClr val="FF0000"/>
                </a:solidFill>
              </a:rPr>
              <a:t>schéma d’ordre 1</a:t>
            </a:r>
            <a:r>
              <a:rPr lang="fr-CA" dirty="0" smtClean="0"/>
              <a:t>, donne des résultats similaires pour les 2 méthodes. La fonction </a:t>
            </a:r>
            <a:r>
              <a:rPr lang="fr-CA" b="1" i="1" dirty="0" err="1" smtClean="0"/>
              <a:t>FickVerifStat</a:t>
            </a:r>
            <a:r>
              <a:rPr lang="fr-CA" dirty="0" smtClean="0"/>
              <a:t> fait le graphe des erreurs et donne la pente entre les 2 intervalles les plus élevés. On utilise</a:t>
            </a:r>
          </a:p>
          <a:p>
            <a:pPr marL="1257300" lvl="2" indent="-342900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/>
              <a:t>Intervalle maximum (</a:t>
            </a:r>
            <a:r>
              <a:rPr lang="fr-CA" dirty="0" err="1" smtClean="0"/>
              <a:t>N</a:t>
            </a:r>
            <a:r>
              <a:rPr lang="fr-CA" sz="1200" dirty="0" err="1" smtClean="0"/>
              <a:t>min</a:t>
            </a:r>
            <a:r>
              <a:rPr lang="fr-CA" dirty="0" smtClean="0"/>
              <a:t> = 3) : </a:t>
            </a:r>
          </a:p>
          <a:p>
            <a:pPr marL="1257300" lvl="2" indent="-342900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fr-CA" dirty="0" smtClean="0"/>
              <a:t>Intervalle minimum (</a:t>
            </a:r>
            <a:r>
              <a:rPr lang="fr-CA" dirty="0" err="1" smtClean="0"/>
              <a:t>N</a:t>
            </a:r>
            <a:r>
              <a:rPr lang="fr-CA" sz="1200" dirty="0" err="1" smtClean="0"/>
              <a:t>max</a:t>
            </a:r>
            <a:r>
              <a:rPr lang="fr-CA" dirty="0" smtClean="0"/>
              <a:t> = 1001) : </a:t>
            </a:r>
          </a:p>
          <a:p>
            <a:pPr marL="342900" indent="-342900" algn="just"/>
            <a:r>
              <a:rPr lang="pt-BR" dirty="0" smtClean="0"/>
              <a:t>		</a:t>
            </a:r>
          </a:p>
          <a:p>
            <a:pPr marL="342900" indent="-342900" algn="just"/>
            <a:r>
              <a:rPr lang="pt-BR" dirty="0" smtClean="0"/>
              <a:t>		&gt;&gt; FickVerifStat(3, 1001, 1, "directe")</a:t>
            </a:r>
          </a:p>
          <a:p>
            <a:pPr marL="342900" indent="-342900" algn="just"/>
            <a:r>
              <a:rPr lang="pt-BR" dirty="0" smtClean="0"/>
              <a:t>		pentes O(1): </a:t>
            </a:r>
            <a:r>
              <a:rPr lang="pt-BR" dirty="0" smtClean="0">
                <a:solidFill>
                  <a:srgbClr val="FF0000"/>
                </a:solidFill>
              </a:rPr>
              <a:t>L1=1.000000, L2=1.085079, Linf=1.000000</a:t>
            </a:r>
            <a:endParaRPr lang="fr-CA" dirty="0" smtClean="0">
              <a:solidFill>
                <a:srgbClr val="FF0000"/>
              </a:solidFill>
            </a:endParaRPr>
          </a:p>
        </p:txBody>
      </p:sp>
      <p:graphicFrame>
        <p:nvGraphicFramePr>
          <p:cNvPr id="7" name="Objet 6"/>
          <p:cNvGraphicFramePr>
            <a:graphicFrameLocks noChangeAspect="1"/>
          </p:cNvGraphicFramePr>
          <p:nvPr/>
        </p:nvGraphicFramePr>
        <p:xfrm>
          <a:off x="5437505" y="4716780"/>
          <a:ext cx="2298700" cy="304800"/>
        </p:xfrm>
        <a:graphic>
          <a:graphicData uri="http://schemas.openxmlformats.org/presentationml/2006/ole">
            <p:oleObj spid="_x0000_s6145" name="Equation" r:id="rId3" imgW="2298600" imgH="304560" progId="Equation.DSMT4">
              <p:embed/>
            </p:oleObj>
          </a:graphicData>
        </a:graphic>
      </p:graphicFrame>
      <p:graphicFrame>
        <p:nvGraphicFramePr>
          <p:cNvPr id="6146" name="Object 2"/>
          <p:cNvGraphicFramePr>
            <a:graphicFrameLocks noChangeAspect="1"/>
          </p:cNvGraphicFramePr>
          <p:nvPr/>
        </p:nvGraphicFramePr>
        <p:xfrm>
          <a:off x="5437505" y="5211763"/>
          <a:ext cx="2501900" cy="304800"/>
        </p:xfrm>
        <a:graphic>
          <a:graphicData uri="http://schemas.openxmlformats.org/presentationml/2006/ole">
            <p:oleObj spid="_x0000_s6146" name="Equation" r:id="rId4" imgW="2501640" imgH="304560" progId="Equation.DSMT4">
              <p:embed/>
            </p:oleObj>
          </a:graphicData>
        </a:graphic>
      </p:graphicFrame>
      <p:sp>
        <p:nvSpPr>
          <p:cNvPr id="10" name="Flèche droite 9"/>
          <p:cNvSpPr/>
          <p:nvPr/>
        </p:nvSpPr>
        <p:spPr>
          <a:xfrm>
            <a:off x="353781" y="5821680"/>
            <a:ext cx="1197438" cy="46132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 err="1" smtClean="0"/>
              <a:t>Matlab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80" name="Picture 4" descr="142,845 Check Mark Stock Photos, Pictures &amp; Royalty-Free Images - iStock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3390" y="2854643"/>
            <a:ext cx="1043940" cy="1043940"/>
          </a:xfrm>
          <a:prstGeom prst="rect">
            <a:avLst/>
          </a:prstGeom>
          <a:noFill/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99368" y="743919"/>
            <a:ext cx="9603912" cy="588935"/>
          </a:xfrm>
        </p:spPr>
        <p:txBody>
          <a:bodyPr/>
          <a:lstStyle/>
          <a:p>
            <a:r>
              <a:rPr lang="fr-CA" cap="all" dirty="0" smtClean="0"/>
              <a:t>E) SOLUTION NUMÉRIQUE DU RÉGIME STATIONNAIRE (SUITE)</a:t>
            </a:r>
            <a:endParaRPr lang="fr-CA" cap="all" dirty="0"/>
          </a:p>
        </p:txBody>
      </p:sp>
      <p:sp>
        <p:nvSpPr>
          <p:cNvPr id="8" name="Espace réservé de la date 2"/>
          <p:cNvSpPr txBox="1">
            <a:spLocks/>
          </p:cNvSpPr>
          <p:nvPr/>
        </p:nvSpPr>
        <p:spPr>
          <a:xfrm>
            <a:off x="952500" y="6504501"/>
            <a:ext cx="11198817" cy="32342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MEC8211 – Vérification et validation en modélisation numérique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Espace réservé du numéro de diapositive 3"/>
          <p:cNvSpPr txBox="1">
            <a:spLocks/>
          </p:cNvSpPr>
          <p:nvPr/>
        </p:nvSpPr>
        <p:spPr>
          <a:xfrm>
            <a:off x="11584338" y="6473505"/>
            <a:ext cx="566979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8</a:t>
            </a:r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388620" y="1332854"/>
            <a:ext cx="10965180" cy="0"/>
          </a:xfrm>
          <a:prstGeom prst="line">
            <a:avLst/>
          </a:prstGeom>
          <a:ln w="12700">
            <a:solidFill>
              <a:srgbClr val="C4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/>
          <p:cNvSpPr txBox="1"/>
          <p:nvPr/>
        </p:nvSpPr>
        <p:spPr>
          <a:xfrm>
            <a:off x="678180" y="1501140"/>
            <a:ext cx="9555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/>
            <a:endParaRPr lang="fr-CA" dirty="0" smtClean="0"/>
          </a:p>
          <a:p>
            <a:pPr marL="342900" indent="-342900"/>
            <a:endParaRPr lang="fr-CA" dirty="0" smtClean="0"/>
          </a:p>
        </p:txBody>
      </p:sp>
      <p:sp>
        <p:nvSpPr>
          <p:cNvPr id="13" name="ZoneTexte 12"/>
          <p:cNvSpPr txBox="1"/>
          <p:nvPr/>
        </p:nvSpPr>
        <p:spPr>
          <a:xfrm>
            <a:off x="678179" y="1501140"/>
            <a:ext cx="606293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/>
            <a:endParaRPr lang="fr-CA" dirty="0" smtClean="0"/>
          </a:p>
          <a:p>
            <a:pPr marL="342900" indent="-342900"/>
            <a:r>
              <a:rPr lang="fr-CA" dirty="0" smtClean="0"/>
              <a:t>b. L’ordre de précision </a:t>
            </a:r>
            <a:r>
              <a:rPr lang="fr-CA" b="1" dirty="0" smtClean="0">
                <a:solidFill>
                  <a:srgbClr val="FF0000"/>
                </a:solidFill>
              </a:rPr>
              <a:t>observé</a:t>
            </a:r>
            <a:r>
              <a:rPr lang="fr-CA" dirty="0" smtClean="0"/>
              <a:t> avec les méthodes </a:t>
            </a:r>
            <a:r>
              <a:rPr lang="fr-CA" b="1" dirty="0" smtClean="0"/>
              <a:t>directe</a:t>
            </a:r>
            <a:r>
              <a:rPr lang="fr-CA" dirty="0" smtClean="0"/>
              <a:t> et </a:t>
            </a:r>
            <a:r>
              <a:rPr lang="fr-CA" b="1" dirty="0" smtClean="0"/>
              <a:t>transitoire</a:t>
            </a:r>
            <a:r>
              <a:rPr lang="fr-CA" dirty="0" smtClean="0"/>
              <a:t> est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fr-CA" dirty="0" smtClean="0"/>
              <a:t>Ordre de 1 pour </a:t>
            </a:r>
            <a:r>
              <a:rPr lang="fr-CA" dirty="0" smtClean="0"/>
              <a:t>les erreurs L1 et L</a:t>
            </a:r>
            <a:r>
              <a:rPr lang="fr-CA" sz="1200" dirty="0" smtClean="0">
                <a:latin typeface="Calibri"/>
                <a:cs typeface="Calibri"/>
              </a:rPr>
              <a:t>∞</a:t>
            </a:r>
            <a:endParaRPr lang="fr-CA" dirty="0" smtClean="0">
              <a:latin typeface="Calibri"/>
              <a:cs typeface="Calibri"/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fr-CA" dirty="0" smtClean="0">
                <a:latin typeface="Calibri"/>
                <a:cs typeface="Calibri"/>
              </a:rPr>
              <a:t>Ordre de 1.09 </a:t>
            </a:r>
            <a:r>
              <a:rPr lang="fr-CA" dirty="0" smtClean="0">
                <a:latin typeface="Calibri"/>
                <a:cs typeface="Calibri"/>
              </a:rPr>
              <a:t>pour L2</a:t>
            </a:r>
          </a:p>
          <a:p>
            <a:pPr marL="342900" indent="-342900"/>
            <a:r>
              <a:rPr lang="fr-CA" dirty="0" smtClean="0">
                <a:latin typeface="Calibri"/>
                <a:cs typeface="Calibri"/>
              </a:rPr>
              <a:t>  </a:t>
            </a:r>
          </a:p>
          <a:p>
            <a:r>
              <a:rPr lang="fr-FR" dirty="0" smtClean="0"/>
              <a:t>	</a:t>
            </a:r>
            <a:endParaRPr lang="fr-FR" dirty="0" smtClean="0"/>
          </a:p>
          <a:p>
            <a:pPr indent="-342900"/>
            <a:endParaRPr lang="fr-CA" dirty="0" smtClean="0">
              <a:latin typeface="Calibri"/>
              <a:cs typeface="Calibri"/>
            </a:endParaRPr>
          </a:p>
          <a:p>
            <a:pPr indent="-342900"/>
            <a:endParaRPr lang="fr-CA" dirty="0" smtClean="0">
              <a:latin typeface="Calibri"/>
              <a:cs typeface="Calibri"/>
            </a:endParaRPr>
          </a:p>
          <a:p>
            <a:pPr indent="-342900"/>
            <a:endParaRPr lang="fr-CA" dirty="0" smtClean="0">
              <a:latin typeface="Calibri"/>
              <a:cs typeface="Calibri"/>
            </a:endParaRPr>
          </a:p>
          <a:p>
            <a:pPr indent="-342900"/>
            <a:r>
              <a:rPr lang="fr-CA" dirty="0" smtClean="0">
                <a:latin typeface="Calibri"/>
                <a:cs typeface="Calibri"/>
              </a:rPr>
              <a:t>c</a:t>
            </a:r>
            <a:r>
              <a:rPr lang="fr-CA" dirty="0" smtClean="0">
                <a:latin typeface="Calibri"/>
                <a:cs typeface="Calibri"/>
              </a:rPr>
              <a:t>. </a:t>
            </a:r>
            <a:r>
              <a:rPr lang="fr-CA" dirty="0" smtClean="0">
                <a:latin typeface="Calibri"/>
                <a:cs typeface="Calibri"/>
              </a:rPr>
              <a:t>Problème constaté:</a:t>
            </a:r>
            <a:endParaRPr lang="fr-CA" dirty="0" smtClean="0">
              <a:latin typeface="Calibri"/>
              <a:cs typeface="Calibri"/>
            </a:endParaRPr>
          </a:p>
          <a:p>
            <a:pPr lvl="1" indent="-342900">
              <a:buFont typeface="Arial" pitchFamily="34" charset="0"/>
              <a:buChar char="•"/>
            </a:pPr>
            <a:endParaRPr lang="fr-CA" dirty="0" smtClean="0">
              <a:latin typeface="Calibri"/>
              <a:cs typeface="Calibri"/>
            </a:endParaRPr>
          </a:p>
          <a:p>
            <a:pPr lvl="1" indent="-342900">
              <a:buFont typeface="Arial" pitchFamily="34" charset="0"/>
              <a:buChar char="•"/>
            </a:pPr>
            <a:r>
              <a:rPr lang="fr-CA" dirty="0" smtClean="0">
                <a:latin typeface="Calibri"/>
                <a:cs typeface="Calibri"/>
              </a:rPr>
              <a:t>Avec la condition de </a:t>
            </a:r>
            <a:r>
              <a:rPr lang="fr-CA" b="1" dirty="0" smtClean="0">
                <a:solidFill>
                  <a:srgbClr val="FF0000"/>
                </a:solidFill>
                <a:latin typeface="Calibri"/>
                <a:cs typeface="Calibri"/>
              </a:rPr>
              <a:t>Neumann</a:t>
            </a:r>
            <a:r>
              <a:rPr lang="fr-CA" dirty="0" smtClean="0">
                <a:latin typeface="Calibri"/>
                <a:cs typeface="Calibri"/>
              </a:rPr>
              <a:t> en r=0 et un schéma d’ordre 1, les nœuds 1 et 2 ont toujours la </a:t>
            </a:r>
            <a:r>
              <a:rPr lang="fr-CA" b="1" dirty="0" smtClean="0">
                <a:solidFill>
                  <a:srgbClr val="FF0000"/>
                </a:solidFill>
                <a:latin typeface="Calibri"/>
                <a:cs typeface="Calibri"/>
              </a:rPr>
              <a:t>même concentration</a:t>
            </a:r>
            <a:r>
              <a:rPr lang="fr-CA" dirty="0" smtClean="0">
                <a:latin typeface="Calibri"/>
                <a:cs typeface="Calibri"/>
              </a:rPr>
              <a:t>, ce qui n’est pas le cas en réalité. Cela contribue à l’erreur.</a:t>
            </a:r>
            <a:endParaRPr lang="fr-CA" dirty="0" smtClean="0"/>
          </a:p>
        </p:txBody>
      </p:sp>
      <p:pic>
        <p:nvPicPr>
          <p:cNvPr id="18438" name="Picture 6" descr="C:\Users\Jacques\Documents\MAITRISE_AERO\MEC8211\Devoir1\O1.t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634436" y="1771650"/>
            <a:ext cx="5334000" cy="4000500"/>
          </a:xfrm>
          <a:prstGeom prst="rect">
            <a:avLst/>
          </a:prstGeom>
          <a:noFill/>
        </p:spPr>
      </p:pic>
      <p:sp>
        <p:nvSpPr>
          <p:cNvPr id="12" name="ZoneTexte 11"/>
          <p:cNvSpPr txBox="1"/>
          <p:nvPr/>
        </p:nvSpPr>
        <p:spPr>
          <a:xfrm>
            <a:off x="1497330" y="3116580"/>
            <a:ext cx="4183380" cy="646331"/>
          </a:xfrm>
          <a:prstGeom prst="rect">
            <a:avLst/>
          </a:prstGeom>
          <a:noFill/>
          <a:ln w="158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 smtClean="0"/>
              <a:t>L’ordre de convergence observé atteint l’ordre de convergence formel (ordre 1)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Modèle présentation generale 2017-format16-9" id="{8F4B225D-2660-9140-9107-325B1674C396}" vid="{204DDDD0-4085-1544-BCC5-8AF5D01EBD94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7159</TotalTime>
  <Words>541</Words>
  <Application>Microsoft Office PowerPoint</Application>
  <PresentationFormat>Personnalisé</PresentationFormat>
  <Paragraphs>146</Paragraphs>
  <Slides>11</Slides>
  <Notes>0</Notes>
  <HiddenSlides>0</HiddenSlides>
  <MMClips>0</MMClips>
  <ScaleCrop>false</ScaleCrop>
  <HeadingPairs>
    <vt:vector size="6" baseType="variant"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3" baseType="lpstr">
      <vt:lpstr>Thème Office</vt:lpstr>
      <vt:lpstr>Equation</vt:lpstr>
      <vt:lpstr>DEVOIR 1 – VÉRIFICATION DE CODE</vt:lpstr>
      <vt:lpstr>A) SIMPLIFIER ET ÉTABLIR LE PROBLèME</vt:lpstr>
      <vt:lpstr>A) SIMPLIFIER ET ÉTABLIR LE PROBLèME (suite)</vt:lpstr>
      <vt:lpstr>B) DIFFÉRENCES FINIES</vt:lpstr>
      <vt:lpstr>B) DIFFÉRENCES FINIES (SUITE)</vt:lpstr>
      <vt:lpstr>C) SOLUTION ANALYTIQUE DU RÉGIME STATIONNAIRE</vt:lpstr>
      <vt:lpstr>D) CODE DE CALCUL GÉNÉRIQUE</vt:lpstr>
      <vt:lpstr>E) SOLUTION NUMÉRIQUE DU RÉGIME STATIONNAIRE</vt:lpstr>
      <vt:lpstr>E) SOLUTION NUMÉRIQUE DU RÉGIME STATIONNAIRE (SUITE)</vt:lpstr>
      <vt:lpstr>F) SCHÉMAS DE DIFFÉRENCIATION D’ORDRE 2</vt:lpstr>
      <vt:lpstr>F) SCHÉMAS DE DIFFÉRENCIATION D’ORDRE 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de Microsoft Office</dc:creator>
  <cp:lastModifiedBy>Jacques</cp:lastModifiedBy>
  <cp:revision>546</cp:revision>
  <cp:lastPrinted>2019-12-02T20:31:19Z</cp:lastPrinted>
  <dcterms:created xsi:type="dcterms:W3CDTF">2017-11-29T16:32:00Z</dcterms:created>
  <dcterms:modified xsi:type="dcterms:W3CDTF">2022-10-14T00:40:23Z</dcterms:modified>
</cp:coreProperties>
</file>

<file path=docProps/thumbnail.jpeg>
</file>